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341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1" r:id="rId68"/>
    <p:sldId id="322" r:id="rId69"/>
    <p:sldId id="323" r:id="rId70"/>
    <p:sldId id="324" r:id="rId71"/>
    <p:sldId id="325" r:id="rId72"/>
    <p:sldId id="326" r:id="rId73"/>
    <p:sldId id="327" r:id="rId74"/>
    <p:sldId id="328" r:id="rId75"/>
    <p:sldId id="329" r:id="rId76"/>
    <p:sldId id="330" r:id="rId77"/>
    <p:sldId id="331" r:id="rId78"/>
    <p:sldId id="332" r:id="rId79"/>
    <p:sldId id="333" r:id="rId80"/>
    <p:sldId id="334" r:id="rId81"/>
    <p:sldId id="335" r:id="rId82"/>
    <p:sldId id="336" r:id="rId83"/>
    <p:sldId id="337" r:id="rId84"/>
    <p:sldId id="338" r:id="rId85"/>
    <p:sldId id="339" r:id="rId86"/>
    <p:sldId id="342" r:id="rId87"/>
    <p:sldId id="340" r:id="rId88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83" d="100"/>
          <a:sy n="83" d="100"/>
        </p:scale>
        <p:origin x="101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notesMaster" Target="notesMasters/notesMaster1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presProps" Target="presProps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theme" Target="theme/theme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546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83f6bbba7ab66dfaa3e#tid=68f72e1a7025800008f0874f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1312" y="4425696"/>
            <a:ext cx="3429000" cy="9052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220456" y="4425696"/>
            <a:ext cx="3419856" cy="9052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6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  选择性必修      第三册  RJB</a:t>
            </a:r>
            <a:endParaRPr lang="en-US" sz="26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6112" y="2350008"/>
            <a:ext cx="2377440" cy="227685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2.png"/><Relationship Id="rId4" Type="http://schemas.openxmlformats.org/officeDocument/2006/relationships/image" Target="../media/image8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8.png"/><Relationship Id="rId4" Type="http://schemas.openxmlformats.org/officeDocument/2006/relationships/image" Target="../media/image87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1.png"/><Relationship Id="rId4" Type="http://schemas.openxmlformats.org/officeDocument/2006/relationships/image" Target="../media/image90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4.png"/><Relationship Id="rId4" Type="http://schemas.openxmlformats.org/officeDocument/2006/relationships/image" Target="../media/image93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9.png"/><Relationship Id="rId4" Type="http://schemas.openxmlformats.org/officeDocument/2006/relationships/image" Target="../media/image98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1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5.png"/><Relationship Id="rId4" Type="http://schemas.openxmlformats.org/officeDocument/2006/relationships/image" Target="../media/image104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7" Type="http://schemas.openxmlformats.org/officeDocument/2006/relationships/image" Target="../media/image110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9.png"/><Relationship Id="rId5" Type="http://schemas.openxmlformats.org/officeDocument/2006/relationships/image" Target="../media/image108.png"/><Relationship Id="rId4" Type="http://schemas.openxmlformats.org/officeDocument/2006/relationships/image" Target="../media/image107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2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5.png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1.png"/><Relationship Id="rId3" Type="http://schemas.openxmlformats.org/officeDocument/2006/relationships/image" Target="../media/image116.png"/><Relationship Id="rId7" Type="http://schemas.openxmlformats.org/officeDocument/2006/relationships/image" Target="../media/image120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9.png"/><Relationship Id="rId5" Type="http://schemas.openxmlformats.org/officeDocument/2006/relationships/image" Target="../media/image118.png"/><Relationship Id="rId4" Type="http://schemas.openxmlformats.org/officeDocument/2006/relationships/image" Target="../media/image117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7" Type="http://schemas.openxmlformats.org/officeDocument/2006/relationships/image" Target="../media/image126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5.png"/><Relationship Id="rId5" Type="http://schemas.openxmlformats.org/officeDocument/2006/relationships/image" Target="../media/image124.png"/><Relationship Id="rId4" Type="http://schemas.openxmlformats.org/officeDocument/2006/relationships/image" Target="../media/image12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13" Type="http://schemas.openxmlformats.org/officeDocument/2006/relationships/image" Target="../media/image12.png"/><Relationship Id="rId18" Type="http://schemas.openxmlformats.org/officeDocument/2006/relationships/slide" Target="slide60.xml"/><Relationship Id="rId3" Type="http://schemas.openxmlformats.org/officeDocument/2006/relationships/slide" Target="slide6.xml"/><Relationship Id="rId21" Type="http://schemas.openxmlformats.org/officeDocument/2006/relationships/image" Target="../media/image15.png"/><Relationship Id="rId7" Type="http://schemas.openxmlformats.org/officeDocument/2006/relationships/image" Target="../media/image10.png"/><Relationship Id="rId12" Type="http://schemas.openxmlformats.org/officeDocument/2006/relationships/slide" Target="slide23.xml"/><Relationship Id="rId17" Type="http://schemas.openxmlformats.org/officeDocument/2006/relationships/slide" Target="slide49.xml"/><Relationship Id="rId2" Type="http://schemas.openxmlformats.org/officeDocument/2006/relationships/notesSlide" Target="../notesSlides/notesSlide5.xml"/><Relationship Id="rId16" Type="http://schemas.openxmlformats.org/officeDocument/2006/relationships/slide" Target="slide40.xml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png"/><Relationship Id="rId11" Type="http://schemas.openxmlformats.org/officeDocument/2006/relationships/slide" Target="slide21.xml"/><Relationship Id="rId5" Type="http://schemas.openxmlformats.org/officeDocument/2006/relationships/slide" Target="slide7.xml"/><Relationship Id="rId15" Type="http://schemas.openxmlformats.org/officeDocument/2006/relationships/image" Target="../media/image13.png"/><Relationship Id="rId10" Type="http://schemas.openxmlformats.org/officeDocument/2006/relationships/image" Target="../media/image11.png"/><Relationship Id="rId19" Type="http://schemas.openxmlformats.org/officeDocument/2006/relationships/slide" Target="slide63.xml"/><Relationship Id="rId4" Type="http://schemas.openxmlformats.org/officeDocument/2006/relationships/image" Target="../media/image8.png"/><Relationship Id="rId9" Type="http://schemas.openxmlformats.org/officeDocument/2006/relationships/slide" Target="slide16.xml"/><Relationship Id="rId14" Type="http://schemas.openxmlformats.org/officeDocument/2006/relationships/slide" Target="slide32.xml"/><Relationship Id="rId22" Type="http://schemas.openxmlformats.org/officeDocument/2006/relationships/slide" Target="slide68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9.png"/><Relationship Id="rId4" Type="http://schemas.openxmlformats.org/officeDocument/2006/relationships/image" Target="../media/image128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2.png"/><Relationship Id="rId4" Type="http://schemas.openxmlformats.org/officeDocument/2006/relationships/image" Target="../media/image131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4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6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9.png"/><Relationship Id="rId4" Type="http://schemas.openxmlformats.org/officeDocument/2006/relationships/image" Target="../media/image138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7" Type="http://schemas.openxmlformats.org/officeDocument/2006/relationships/image" Target="../media/image144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3.png"/><Relationship Id="rId5" Type="http://schemas.openxmlformats.org/officeDocument/2006/relationships/image" Target="../media/image142.png"/><Relationship Id="rId4" Type="http://schemas.openxmlformats.org/officeDocument/2006/relationships/image" Target="../media/image141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5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7.png"/><Relationship Id="rId4" Type="http://schemas.openxmlformats.org/officeDocument/2006/relationships/image" Target="../media/image146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8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1.png"/><Relationship Id="rId5" Type="http://schemas.openxmlformats.org/officeDocument/2006/relationships/image" Target="../media/image150.png"/><Relationship Id="rId4" Type="http://schemas.openxmlformats.org/officeDocument/2006/relationships/image" Target="../media/image149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2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4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5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6.pn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7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8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9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6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6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1.pn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2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3.png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6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4.png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7.png"/><Relationship Id="rId5" Type="http://schemas.openxmlformats.org/officeDocument/2006/relationships/image" Target="../media/image166.png"/><Relationship Id="rId4" Type="http://schemas.openxmlformats.org/officeDocument/2006/relationships/image" Target="../media/image165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8.png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0.png"/><Relationship Id="rId4" Type="http://schemas.openxmlformats.org/officeDocument/2006/relationships/image" Target="../media/image16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1.png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3.png"/><Relationship Id="rId4" Type="http://schemas.openxmlformats.org/officeDocument/2006/relationships/image" Target="../media/image172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4.png"/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6.png"/><Relationship Id="rId4" Type="http://schemas.openxmlformats.org/officeDocument/2006/relationships/image" Target="../media/image175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7.png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8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9.png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1.png"/><Relationship Id="rId4" Type="http://schemas.openxmlformats.org/officeDocument/2006/relationships/image" Target="../media/image180.pn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2.png"/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4.png"/><Relationship Id="rId4" Type="http://schemas.openxmlformats.org/officeDocument/2006/relationships/image" Target="../media/image183.pn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5.png"/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7.png"/><Relationship Id="rId4" Type="http://schemas.openxmlformats.org/officeDocument/2006/relationships/image" Target="../media/image186.pn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8.png"/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6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9.png"/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1.png"/><Relationship Id="rId4" Type="http://schemas.openxmlformats.org/officeDocument/2006/relationships/image" Target="../media/image190.pn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2.png"/><Relationship Id="rId7" Type="http://schemas.openxmlformats.org/officeDocument/2006/relationships/image" Target="../media/image196.png"/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5.png"/><Relationship Id="rId5" Type="http://schemas.openxmlformats.org/officeDocument/2006/relationships/image" Target="../media/image194.png"/><Relationship Id="rId4" Type="http://schemas.openxmlformats.org/officeDocument/2006/relationships/image" Target="../media/image193.png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7.png"/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9.png"/><Relationship Id="rId4" Type="http://schemas.openxmlformats.org/officeDocument/2006/relationships/image" Target="../media/image19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png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0.png"/><Relationship Id="rId7" Type="http://schemas.openxmlformats.org/officeDocument/2006/relationships/image" Target="../media/image204.png"/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3.png"/><Relationship Id="rId5" Type="http://schemas.openxmlformats.org/officeDocument/2006/relationships/image" Target="../media/image202.png"/><Relationship Id="rId4" Type="http://schemas.openxmlformats.org/officeDocument/2006/relationships/image" Target="../media/image201.png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5.png"/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7.png"/><Relationship Id="rId4" Type="http://schemas.openxmlformats.org/officeDocument/2006/relationships/image" Target="../media/image206.pn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8.png"/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9.png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0.png"/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6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1.png"/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2.png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3.png"/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5.png"/><Relationship Id="rId4" Type="http://schemas.openxmlformats.org/officeDocument/2006/relationships/image" Target="../media/image214.png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7.png"/><Relationship Id="rId2" Type="http://schemas.openxmlformats.org/officeDocument/2006/relationships/image" Target="../media/image21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8.png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9.png"/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1.png"/><Relationship Id="rId4" Type="http://schemas.openxmlformats.org/officeDocument/2006/relationships/image" Target="../media/image2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checked= 1 &amp; amp; version = 1.0.5checked=1&amp;version=1.0.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checked= 1 &amp; amp; version = 1.0.5checked=1&amp;version=1.0.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c27c951e9?vcp=1&amp;pid=208168827&amp;color=101,101,255&amp;vtp=1&amp;bt=1&amp;bbb=1"/>
          <p:cNvSpPr/>
          <p:nvPr/>
        </p:nvSpPr>
        <p:spPr>
          <a:xfrm>
            <a:off x="539496" y="828000"/>
            <a:ext cx="11109960" cy="4455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要点2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数列求和</a:t>
            </a:r>
            <a:endParaRPr lang="en-US" altLang="zh-CN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BD.18_1#19100f944?vcp=1&amp;vop=1&amp;pid=c27c951e9&amp;color=36,64,97&amp;vtp=1&amp;bbb=1"/>
              <p:cNvSpPr/>
              <p:nvPr/>
            </p:nvSpPr>
            <p:spPr>
              <a:xfrm>
                <a:off x="539496" y="1324192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例4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求数列1，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7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e>
                    </m:d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，其中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6_BD.18_1#19100f944?vcp=1&amp;vop=1&amp;pid=c27c951e9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24192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EX.19_1#19100f944?vcp=1&amp;vop=1&amp;pid=c27c951e9&amp;color=36,64,97&amp;vtp=1&amp;bbb=1&amp;hb=1">
                <a:extLst>
                  <a:ext uri="{FF2B5EF4-FFF2-40B4-BE49-F238E27FC236}">
                    <a16:creationId xmlns:a16="http://schemas.microsoft.com/office/drawing/2014/main" id="{FB9D1692-1853-47FC-2CE3-1DEBFB74DA25}"/>
                  </a:ext>
                </a:extLst>
              </p:cNvPr>
              <p:cNvSpPr/>
              <p:nvPr/>
            </p:nvSpPr>
            <p:spPr>
              <a:xfrm>
                <a:off x="539496" y="1777569"/>
                <a:ext cx="11109960" cy="6716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8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【思路分析】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本题需对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是否为1进行讨论.当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时，该数列为等差数列；当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时，数列较复杂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，利用</a:t>
                </a: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错位相减法求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6_EX.19_1#19100f944?vcp=1&amp;vop=1&amp;pid=c27c951e9&amp;color=36,64,97&amp;vtp=1&amp;bbb=1&amp;hb=1">
                <a:extLst>
                  <a:ext uri="{FF2B5EF4-FFF2-40B4-BE49-F238E27FC236}">
                    <a16:creationId xmlns:a16="http://schemas.microsoft.com/office/drawing/2014/main" id="{FB9D1692-1853-47FC-2CE3-1DEBFB74DA2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777569"/>
                <a:ext cx="11109960" cy="671640"/>
              </a:xfrm>
              <a:prstGeom prst="rect">
                <a:avLst/>
              </a:prstGeom>
              <a:blipFill>
                <a:blip r:embed="rId4"/>
                <a:stretch>
                  <a:fillRect l="-1317" t="-4545" r="-714" b="-209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86checked= 1 &amp; amp; version = 1.0.5checked=1&amp;version=1.0.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20_1#19100f944?vcp=1&amp;vop=1&amp;pid=c27c951e9&amp;color=36,64,97&amp;vtp=1&amp;bbb=1">
                <a:extLst>
                  <a:ext uri="{FF2B5EF4-FFF2-40B4-BE49-F238E27FC236}">
                    <a16:creationId xmlns:a16="http://schemas.microsoft.com/office/drawing/2014/main" id="{F0F4C5F8-7A8E-178D-2049-9F04065063E3}"/>
                  </a:ext>
                </a:extLst>
              </p:cNvPr>
              <p:cNvSpPr/>
              <p:nvPr/>
            </p:nvSpPr>
            <p:spPr>
              <a:xfrm>
                <a:off x="539496" y="1073729"/>
                <a:ext cx="11109960" cy="438448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时，数列变为1，3，5，7，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[1+</m:t>
                        </m:r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e>
                        </m:d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]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:endParaRPr lang="en-US" altLang="zh-CN" sz="1800" dirty="0"/>
              </a:p>
              <a:p>
                <a:pPr latinLnBrk="1">
                  <a:lnSpc>
                    <a:spcPts val="28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=1+3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+5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+7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e>
                    </m:d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+5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+7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e>
                    </m:d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.②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①−②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e>
                    </m:d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</m:d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e>
                    </m:d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e>
                    </m:d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e>
                    </m:d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p>
                            </m:sSup>
                          </m:e>
                        </m: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e>
                        </m:d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p>
                            </m:sSup>
                          </m:e>
                        </m:d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d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1−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</m:d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6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=1,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1−</m:t>
                                </m:r>
                                <m:d>
                                  <m:dPr>
                                    <m:ctrlPr>
                                      <a:rPr lang="en-US" altLang="zh-CN" sz="1800" b="0" i="1" dirty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2</m:t>
                                    </m:r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𝑛</m:t>
                                    </m:r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−1</m:t>
                                    </m:r>
                                  </m:e>
                                </m:d>
                                <m:sSup>
                                  <m:sSupPr>
                                    <m:ctrlPr>
                                      <a:rPr lang="en-US" altLang="zh-CN" sz="1800" b="0" i="1" dirty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𝑎</m:t>
                                    </m:r>
                                  </m:e>
                                  <m:sup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𝑛</m:t>
                                    </m:r>
                                  </m:sup>
                                </m:sSup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1−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  <m:d>
                                  <m:dPr>
                                    <m:ctrlPr>
                                      <a:rPr lang="en-US" altLang="zh-CN" sz="1800" b="0" i="1" dirty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𝑎</m:t>
                                    </m:r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−</m:t>
                                    </m:r>
                                    <m:sSup>
                                      <m:sSupPr>
                                        <m:ctrlPr>
                                          <a:rPr lang="en-US" altLang="zh-CN" sz="1800" b="0" i="1" dirty="0">
                                            <a:solidFill>
                                              <a:srgbClr val="6565FF"/>
                                            </a:solidFill>
                                            <a:latin typeface="Cambria Math" panose="02040503050406030204" pitchFamily="18" charset="0"/>
                                            <a:ea typeface="微软雅黑" pitchFamily="34" charset="-122"/>
                                            <a:cs typeface="Times New Roman" pitchFamily="34" charset="-12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altLang="zh-CN" sz="1800" b="0" i="0">
                                            <a:solidFill>
                                              <a:srgbClr val="6565FF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𝑎</m:t>
                                        </m:r>
                                      </m:e>
                                      <m:sup>
                                        <m:r>
                                          <a:rPr lang="en-US" altLang="zh-CN" sz="1800" b="0" i="0">
                                            <a:solidFill>
                                              <a:srgbClr val="6565FF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𝑛</m:t>
                                        </m:r>
                                      </m:sup>
                                    </m:sSup>
                                  </m:e>
                                </m:d>
                              </m:num>
                              <m:den>
                                <m:sSup>
                                  <m:sSupPr>
                                    <m:ctrlPr>
                                      <a:rPr lang="en-US" altLang="zh-CN" sz="1800" b="0" i="1" dirty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altLang="zh-CN" sz="1800" b="0" i="1" dirty="0">
                                            <a:solidFill>
                                              <a:srgbClr val="6565FF"/>
                                            </a:solidFill>
                                            <a:latin typeface="Cambria Math" panose="02040503050406030204" pitchFamily="18" charset="0"/>
                                            <a:ea typeface="微软雅黑" pitchFamily="34" charset="-122"/>
                                            <a:cs typeface="Times New Roman" pitchFamily="34" charset="-12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altLang="zh-CN" sz="1800" b="0" i="0">
                                            <a:solidFill>
                                              <a:srgbClr val="6565FF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1−</m:t>
                                        </m:r>
                                        <m:r>
                                          <a:rPr lang="en-US" altLang="zh-CN" sz="1800" b="0" i="0">
                                            <a:solidFill>
                                              <a:srgbClr val="6565FF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𝑎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2</m:t>
                                    </m:r>
                                  </m:sup>
                                </m:sSup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≠1.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6_AN.20_1#19100f944?vcp=1&amp;vop=1&amp;pid=c27c951e9&amp;color=36,64,97&amp;vtp=1&amp;bbb=1">
                <a:extLst>
                  <a:ext uri="{FF2B5EF4-FFF2-40B4-BE49-F238E27FC236}">
                    <a16:creationId xmlns:a16="http://schemas.microsoft.com/office/drawing/2014/main" id="{F0F4C5F8-7A8E-178D-2049-9F04065063E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073729"/>
                <a:ext cx="11109960" cy="4384485"/>
              </a:xfrm>
              <a:prstGeom prst="rect">
                <a:avLst/>
              </a:prstGeom>
              <a:blipFill>
                <a:blip r:embed="rId2"/>
                <a:stretch>
                  <a:fillRect l="-1317" b="-2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O_6_EX.21_1#19100f944?vcp=1&amp;vop=1&amp;pid=c27c951e9&amp;color=36,64,97&amp;vtp=1&amp;bbb=1">
            <a:extLst>
              <a:ext uri="{FF2B5EF4-FFF2-40B4-BE49-F238E27FC236}">
                <a16:creationId xmlns:a16="http://schemas.microsoft.com/office/drawing/2014/main" id="{832E9EF2-1183-06A9-5754-9DB6B9005151}"/>
              </a:ext>
            </a:extLst>
          </p:cNvPr>
          <p:cNvSpPr/>
          <p:nvPr/>
        </p:nvSpPr>
        <p:spPr>
          <a:xfrm>
            <a:off x="539496" y="5419669"/>
            <a:ext cx="11109960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7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【关键点拨】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对于含有字母的数列问题，注意不要忽略对字母取值的讨论．</a:t>
            </a:r>
            <a:endParaRPr lang="en-US" altLang="zh-CN" sz="1800" dirty="0"/>
          </a:p>
        </p:txBody>
      </p:sp>
    </p:spTree>
    <p:extLst>
      <p:ext uri="{BB962C8B-B14F-4D97-AF65-F5344CB8AC3E}">
        <p14:creationId xmlns:p14="http://schemas.microsoft.com/office/powerpoint/2010/main" val="154288433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checked= 1 &amp; amp; version = 1.0.5checked=1&amp;version=1.0.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22_1#cf155d441?vcp=1&amp;vop=1&amp;pid=c27c951e9&amp;color=36,64,97&amp;vtp=1&amp;bt=1&amp;bbb=1"/>
              <p:cNvSpPr/>
              <p:nvPr/>
            </p:nvSpPr>
            <p:spPr>
              <a:xfrm>
                <a:off x="539496" y="2327293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例5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6_BD.22_1#cf155d441?vcp=1&amp;vop=1&amp;pid=c27c951e9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27293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BD.23_1#6cbb0e32c?vcp=1&amp;vop=1&amp;pid=cf155d441&amp;color=36,64,97&amp;vtp=1&amp;bbb=1"/>
              <p:cNvSpPr/>
              <p:nvPr/>
            </p:nvSpPr>
            <p:spPr>
              <a:xfrm>
                <a:off x="539496" y="2730200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的通项公式；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7_BD.23_1#6cbb0e32c?vcp=1&amp;vop=1&amp;pid=cf155d441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30200"/>
                <a:ext cx="11109960" cy="363665"/>
              </a:xfrm>
              <a:prstGeom prst="rect">
                <a:avLst/>
              </a:prstGeom>
              <a:blipFill>
                <a:blip r:embed="rId4"/>
                <a:stretch>
                  <a:fillRect l="-1317" b="-36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7_AN.24_1#6cbb0e32c?vcp=1&amp;vop=1&amp;pid=cf155d441&amp;color=36,64,97&amp;vtp=1&amp;bbb=1"/>
              <p:cNvSpPr/>
              <p:nvPr/>
            </p:nvSpPr>
            <p:spPr>
              <a:xfrm>
                <a:off x="539496" y="3103517"/>
                <a:ext cx="11109960" cy="160699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是等差数列，设公差为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知，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=2+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×6=6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7_AN.24_1#6cbb0e32c?vcp=1&amp;vop=1&amp;pid=cf155d441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103517"/>
                <a:ext cx="11109960" cy="1606995"/>
              </a:xfrm>
              <a:prstGeom prst="rect">
                <a:avLst/>
              </a:prstGeom>
              <a:blipFill>
                <a:blip r:embed="rId5"/>
                <a:stretch>
                  <a:fillRect l="-1317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checked= 1 &amp; amp; version = 1.0.5checked=1&amp;version=1.0.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BD.25_1#e4f48bc82?vcp=1&amp;vop=1&amp;pid=cf155d441&amp;color=36,64,97&amp;vtp=1&amp;bt=1&amp;bbb=1"/>
              <p:cNvSpPr/>
              <p:nvPr/>
            </p:nvSpPr>
            <p:spPr>
              <a:xfrm>
                <a:off x="539496" y="1059611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是等比数列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的前3项，求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的值及数列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7_BD.25_1#e4f48bc82?vcp=1&amp;vop=1&amp;pid=cf155d441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059611"/>
                <a:ext cx="11109960" cy="363665"/>
              </a:xfrm>
              <a:prstGeom prst="rect">
                <a:avLst/>
              </a:prstGeom>
              <a:blipFill>
                <a:blip r:embed="rId3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AN.26_1#e4f48bc82?vcp=1&amp;vop=1&amp;pid=cf155d441&amp;color=36,64,97&amp;vtp=1&amp;bbb=1"/>
              <p:cNvSpPr/>
              <p:nvPr/>
            </p:nvSpPr>
            <p:spPr>
              <a:xfrm>
                <a:off x="539496" y="1433245"/>
                <a:ext cx="11109960" cy="45011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是等比数列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的前3项，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−4</m:t>
                            </m:r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=2×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6×6−4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（舍去）.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是等比数列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的前三项.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为等比数列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以等比数列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的公比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−4+2×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7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2+6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−4</m:t>
                            </m:r>
                          </m:e>
                        </m: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7_AN.26_1#e4f48bc82?vcp=1&amp;vop=1&amp;pid=cf155d441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433245"/>
                <a:ext cx="11109960" cy="4501198"/>
              </a:xfrm>
              <a:prstGeom prst="rect">
                <a:avLst/>
              </a:prstGeom>
              <a:blipFill>
                <a:blip r:embed="rId4"/>
                <a:stretch>
                  <a:fillRect l="-1317" b="-189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checked= 1 &amp; amp; version = 1.0.5checked=1&amp;version=1.0.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EX.27_1#cf155d441?vcp=1&amp;vop=1&amp;pid=c27c951e9&amp;color=36,64,97&amp;mp=1&amp;vtp=1&amp;bt=1&amp;bbb=1&amp;hb=1"/>
              <p:cNvSpPr/>
              <p:nvPr/>
            </p:nvSpPr>
            <p:spPr>
              <a:xfrm>
                <a:off x="539496" y="2941782"/>
                <a:ext cx="11109960" cy="1192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【方法总结】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利用分组求和法求数列的前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项和常见的类型有两种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：一是通项为两个公比不相等的等比数列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的通项的和或差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，可以分别用等比数列求和公式求和后再相加或相减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；二是通项为一个等差数列的通项和一个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等比数列的通项的和或差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，可以分别用等差数列求和公式、等比数列求和公式求和后再相加或相减.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O_6_EX.27_1#cf155d441?vcp=1&amp;vop=1&amp;pid=c27c951e9&amp;color=36,64,97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41782"/>
                <a:ext cx="11109960" cy="1192340"/>
              </a:xfrm>
              <a:prstGeom prst="rect">
                <a:avLst/>
              </a:prstGeom>
              <a:blipFill>
                <a:blip r:embed="rId3"/>
                <a:stretch>
                  <a:fillRect l="-1317" r="-1427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checked= 1 &amp; amp; version = 1.0.5checked=1&amp;version=1.0.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28_1#9d4d8533d?vaa=1&amp;vcp=1&amp;vop=1&amp;pid=c27c951e9&amp;color=36,64,97&amp;vtp=1&amp;bt=1&amp;bbb=1&amp;hb=1"/>
              <p:cNvSpPr/>
              <p:nvPr/>
            </p:nvSpPr>
            <p:spPr>
              <a:xfrm>
                <a:off x="539496" y="2460135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例6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[辽宁沈阳2024高二月考]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∈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1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𝐍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100项和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100</m:t>
                        </m:r>
                      </m:sub>
                    </m:sSub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B_6_BD.28_1#9d4d8533d?vaa=1&amp;vcp=1&amp;vop=1&amp;pid=c27c951e9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60135"/>
                <a:ext cx="11109960" cy="770255"/>
              </a:xfrm>
              <a:prstGeom prst="rect">
                <a:avLst/>
              </a:prstGeom>
              <a:blipFill>
                <a:blip r:embed="rId3"/>
                <a:stretch>
                  <a:fillRect l="-1317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6_AN.30_1#9d4d8533d.blank?vaa=1&amp;vcp=1&amp;vop=1&amp;pid=c27c951e9&amp;color=36,64,97&amp;vpa=4&amp;vtp=1&amp;bbb=1"/>
          <p:cNvSpPr/>
          <p:nvPr/>
        </p:nvSpPr>
        <p:spPr>
          <a:xfrm>
            <a:off x="1185323" y="2827800"/>
            <a:ext cx="7381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</a:t>
            </a:r>
            <a:r>
              <a:rPr lang="en-US" altLang="zh-CN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000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S.29_1#9d4d8533d?vaa=1&amp;vcp=1&amp;vop=1&amp;pid=c27c951e9&amp;color=36,64,97&amp;vtp=1&amp;bbb=1"/>
              <p:cNvSpPr/>
              <p:nvPr/>
            </p:nvSpPr>
            <p:spPr>
              <a:xfrm>
                <a:off x="539496" y="3234708"/>
                <a:ext cx="11109960" cy="1394016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提示：当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为奇数时，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8827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8827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8827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8827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</m:sSub>
                      </m:e>
                    </m: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99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100</m:t>
                            </m:r>
                          </m:sub>
                        </m:sSub>
                      </m:e>
                    </m: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+2×1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+2×3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99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99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+2×99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=2×1+2×3+⋯+2×99=2×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50×</m:t>
                        </m:r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1+99</m:t>
                            </m:r>
                          </m:e>
                        </m: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000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B_6_AS.29_1#9d4d8533d?vaa=1&amp;vcp=1&amp;vop=1&amp;pid=c27c951e9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234708"/>
                <a:ext cx="11109960" cy="1394016"/>
              </a:xfrm>
              <a:prstGeom prst="rect">
                <a:avLst/>
              </a:prstGeom>
              <a:blipFill>
                <a:blip r:embed="rId4"/>
                <a:stretch>
                  <a:fillRect l="-1317" b="-614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checked= 1 &amp; amp; version = 1.0.5checked=1&amp;version=1.0.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16f0ccc08?vcp=1&amp;pid=4d8421f3b&amp;color=36,64,97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828000"/>
            <a:ext cx="621792" cy="658368"/>
          </a:xfrm>
          <a:prstGeom prst="rect">
            <a:avLst/>
          </a:prstGeom>
        </p:spPr>
      </p:pic>
      <p:sp>
        <p:nvSpPr>
          <p:cNvPr id="3" name="C_4_BD#16f0ccc08?vcp=1&amp;pid=4d8421f3b&amp;color=61,88,159&amp;vtp=1&amp;bbb=1"/>
          <p:cNvSpPr/>
          <p:nvPr/>
        </p:nvSpPr>
        <p:spPr>
          <a:xfrm>
            <a:off x="1289304" y="946872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易错记</a:t>
            </a:r>
            <a:endParaRPr lang="en-US" altLang="zh-CN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_5_BD#c477d63e4?vcp=1&amp;pid=16f0ccc08&amp;color=101,101,255&amp;vtp=1&amp;bbb=1"/>
              <p:cNvSpPr/>
              <p:nvPr/>
            </p:nvSpPr>
            <p:spPr>
              <a:xfrm>
                <a:off x="539496" y="1469096"/>
                <a:ext cx="11109960" cy="70307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2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易错点1</a:t>
                </a:r>
                <a:r>
                  <a:rPr lang="en-US" altLang="zh-CN" sz="22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2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使用等比数列的前</a:t>
                </a:r>
                <a14:m>
                  <m:oMath xmlns:m="http://schemas.openxmlformats.org/officeDocument/2006/math">
                    <m:r>
                      <a:rPr lang="en-US" altLang="zh-CN" sz="22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22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项和公式时忽略对公比</a:t>
                </a:r>
                <a14:m>
                  <m:oMath xmlns:m="http://schemas.openxmlformats.org/officeDocument/2006/math">
                    <m:r>
                      <a:rPr lang="en-US" altLang="zh-CN" sz="22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2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的讨论致错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4" name="C_5_BD#c477d63e4?vcp=1&amp;pid=16f0ccc08&amp;color=101,101,255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469096"/>
                <a:ext cx="11109960" cy="703072"/>
              </a:xfrm>
              <a:prstGeom prst="rect">
                <a:avLst/>
              </a:prstGeom>
              <a:blipFill>
                <a:blip r:embed="rId4"/>
                <a:stretch>
                  <a:fillRect l="-153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6_BD.32_1#8e9fb3660?vcp=1&amp;vop=1&amp;pid=c477d63e4&amp;color=36,64,97&amp;vtp=1&amp;bbb=1"/>
              <p:cNvSpPr/>
              <p:nvPr/>
            </p:nvSpPr>
            <p:spPr>
              <a:xfrm>
                <a:off x="539496" y="1971892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已知等比数列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和公比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6_BD.32_1#8e9fb3660?vcp=1&amp;vop=1&amp;pid=c477d63e4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971892"/>
                <a:ext cx="11109960" cy="360680"/>
              </a:xfrm>
              <a:prstGeom prst="rect">
                <a:avLst/>
              </a:prstGeom>
              <a:blipFill>
                <a:blip r:embed="rId5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6_EX.33_1#8e9fb3660?vcp=1&amp;vop=1&amp;pid=c477d63e4&amp;color=36,64,97&amp;vtp=1&amp;bbb=1&amp;hb=1"/>
              <p:cNvSpPr/>
              <p:nvPr/>
            </p:nvSpPr>
            <p:spPr>
              <a:xfrm>
                <a:off x="539496" y="2335871"/>
                <a:ext cx="11109960" cy="21323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1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【错解】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由题意得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𝑞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sup>
                            </m:sSup>
                          </m:e>
                        </m:d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</m:t>
                            </m:r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故所求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的值分别为8和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1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错因分析】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在求解过程中，由于没有讨论公比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是否为1，就直接使用了等比数列的前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项和公式从而导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致漏解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6" name="QO_6_EX.33_1#8e9fb3660?vcp=1&amp;vop=1&amp;pid=c477d63e4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35871"/>
                <a:ext cx="11109960" cy="2132330"/>
              </a:xfrm>
              <a:prstGeom prst="rect">
                <a:avLst/>
              </a:prstGeom>
              <a:blipFill>
                <a:blip r:embed="rId6"/>
                <a:stretch>
                  <a:fillRect l="-1317" b="-657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checked= 1 &amp; amp; version = 1.0.5checked=1&amp;version=1.0.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AN.34_1#8e9fb3660?vcp=1&amp;vop=1&amp;pid=c477d63e4&amp;color=36,64,97&amp;vtp=1&amp;bt=1&amp;bbb=1"/>
              <p:cNvSpPr/>
              <p:nvPr/>
            </p:nvSpPr>
            <p:spPr>
              <a:xfrm>
                <a:off x="539496" y="2240457"/>
                <a:ext cx="11109960" cy="2551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【正解】若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，符合题意．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此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，则由等比数列的前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项和公式得，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𝑞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sup>
                            </m:sSup>
                          </m:e>
                        </m: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𝑞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sup>
                            </m:sSup>
                          </m:e>
                        </m: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此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</m:t>
                            </m:r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综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上所述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6_AN.34_1#8e9fb3660?vcp=1&amp;vop=1&amp;pid=c477d63e4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240457"/>
                <a:ext cx="11109960" cy="2551240"/>
              </a:xfrm>
              <a:prstGeom prst="rect">
                <a:avLst/>
              </a:prstGeom>
              <a:blipFill>
                <a:blip r:embed="rId3"/>
                <a:stretch>
                  <a:fillRect l="-1317" b="-550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checked= 1 &amp; amp; version = 1.0.5checked=1&amp;version=1.0.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35_1#7334876f2?vcp=1&amp;vop=1&amp;pid=c477d63e4&amp;color=36,64,97&amp;vtp=1&amp;bt=1&amp;bbb=1"/>
              <p:cNvSpPr/>
              <p:nvPr/>
            </p:nvSpPr>
            <p:spPr>
              <a:xfrm>
                <a:off x="539496" y="1714423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1-1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在等比数列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的通项公式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6_BD.35_1#7334876f2?vcp=1&amp;vop=1&amp;pid=c477d63e4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714423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AN.36_1#7334876f2?vcp=1&amp;vop=1&amp;pid=c477d63e4&amp;color=36,64,97&amp;vtp=1&amp;bbb=1"/>
              <p:cNvSpPr/>
              <p:nvPr/>
            </p:nvSpPr>
            <p:spPr>
              <a:xfrm>
                <a:off x="539496" y="2075357"/>
                <a:ext cx="11109960" cy="324135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【解】设等比数列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的公比为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≠0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符合题意，此时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7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𝑞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=4,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US" altLang="zh-CN" sz="1800" b="0" i="1" dirty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1−</m:t>
                                    </m:r>
                                    <m:sSup>
                                      <m:sSupPr>
                                        <m:ctrlPr>
                                          <a:rPr lang="en-US" altLang="zh-CN" sz="1800" b="0" i="1" dirty="0">
                                            <a:solidFill>
                                              <a:srgbClr val="6565FF"/>
                                            </a:solidFill>
                                            <a:latin typeface="Cambria Math" panose="02040503050406030204" pitchFamily="18" charset="0"/>
                                            <a:ea typeface="微软雅黑" pitchFamily="34" charset="-122"/>
                                            <a:cs typeface="Times New Roman" pitchFamily="34" charset="-12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altLang="zh-CN" sz="1800" b="0" i="0">
                                            <a:solidFill>
                                              <a:srgbClr val="6565FF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𝑞</m:t>
                                        </m:r>
                                      </m:e>
                                      <m:sup>
                                        <m:r>
                                          <a:rPr lang="en-US" altLang="zh-CN" sz="1800" b="0" i="0">
                                            <a:solidFill>
                                              <a:srgbClr val="6565FF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3</m:t>
                                        </m:r>
                                      </m:sup>
                                    </m:sSup>
                                  </m:e>
                                </m:d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1−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𝑞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=12,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−5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综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的通项公式为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−5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6_AN.36_1#7334876f2?vcp=1&amp;vop=1&amp;pid=c477d63e4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75357"/>
                <a:ext cx="11109960" cy="3241358"/>
              </a:xfrm>
              <a:prstGeom prst="rect">
                <a:avLst/>
              </a:prstGeom>
              <a:blipFill>
                <a:blip r:embed="rId4"/>
                <a:stretch>
                  <a:fillRect l="-1317" b="-244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checked= 1 &amp; amp; version = 1.0.5checked=1&amp;version=1.0.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37_1#725965e31?vcp=1&amp;vop=1&amp;pid=c477d63e4&amp;color=36,64,97&amp;vtp=1&amp;bt=1&amp;bbb=1"/>
              <p:cNvSpPr/>
              <p:nvPr/>
            </p:nvSpPr>
            <p:spPr>
              <a:xfrm>
                <a:off x="539496" y="1562689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2-1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∈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N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6_BD.37_1#725965e31?vcp=1&amp;vop=1&amp;pid=c477d63e4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562689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BD.38_1#9904e0b4a?vcp=1&amp;vop=1&amp;pid=725965e31&amp;color=36,64,97&amp;vtp=1&amp;bbb=1"/>
              <p:cNvSpPr/>
              <p:nvPr/>
            </p:nvSpPr>
            <p:spPr>
              <a:xfrm>
                <a:off x="539496" y="1965597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的通项公式;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7_BD.38_1#9904e0b4a?vcp=1&amp;vop=1&amp;pid=725965e31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965597"/>
                <a:ext cx="11109960" cy="363665"/>
              </a:xfrm>
              <a:prstGeom prst="rect">
                <a:avLst/>
              </a:prstGeom>
              <a:blipFill>
                <a:blip r:embed="rId4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7_AN.39_1#9904e0b4a?vcp=1&amp;vop=1&amp;pid=725965e31&amp;color=36,64,97&amp;vtp=1&amp;bbb=1"/>
              <p:cNvSpPr/>
              <p:nvPr/>
            </p:nvSpPr>
            <p:spPr>
              <a:xfrm>
                <a:off x="539496" y="2338914"/>
                <a:ext cx="11109960" cy="3059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∈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1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𝐍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=2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−3</m:t>
                            </m:r>
                            <m:d>
                              <m:d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d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</m:t>
                                </m:r>
                              </m:e>
                            </m:d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=2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−3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+3=2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+3=6≠0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是以6为首项，2为公比的等比数列.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+3=6×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∈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1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𝐍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7_AN.39_1#9904e0b4a?vcp=1&amp;vop=1&amp;pid=725965e31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38914"/>
                <a:ext cx="11109960" cy="3059240"/>
              </a:xfrm>
              <a:prstGeom prst="rect">
                <a:avLst/>
              </a:prstGeom>
              <a:blipFill>
                <a:blip r:embed="rId5"/>
                <a:stretch>
                  <a:fillRect l="-1317" b="-43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checked= 1 &amp; amp; version = 1.0.5checked=1&amp;version=1.0.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fada54cc3.fixed?vcp=1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3752" y="2020824"/>
            <a:ext cx="2414016" cy="1344168"/>
          </a:xfrm>
          <a:prstGeom prst="rect">
            <a:avLst/>
          </a:prstGeom>
        </p:spPr>
      </p:pic>
      <p:sp>
        <p:nvSpPr>
          <p:cNvPr id="3" name="C_1_BD#fada54cc3.fixed?vcp=1&amp;color=61,88,159&amp;vtp=1&amp;bbb=1"/>
          <p:cNvSpPr/>
          <p:nvPr/>
        </p:nvSpPr>
        <p:spPr>
          <a:xfrm>
            <a:off x="4946904" y="2093976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第五章</a:t>
            </a:r>
            <a:endParaRPr lang="en-US" altLang="zh-CN" sz="5400" dirty="0"/>
          </a:p>
        </p:txBody>
      </p:sp>
      <p:sp>
        <p:nvSpPr>
          <p:cNvPr id="4" name="C_1_BD#fada54cc3.fixed?vcp=1&amp;color=61,88,159&amp;vtp=1&amp;bbb=1"/>
          <p:cNvSpPr/>
          <p:nvPr/>
        </p:nvSpPr>
        <p:spPr>
          <a:xfrm>
            <a:off x="0" y="3657600"/>
            <a:ext cx="12188952" cy="92354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数列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checked= 1 &amp; amp; version = 1.0.5checked=1&amp;version=1.0.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BD.40_1#218d27d19?vcp=1&amp;vop=1&amp;pid=725965e31&amp;color=36,64,97&amp;vtp=1&amp;bt=1&amp;bbb=1"/>
              <p:cNvSpPr/>
              <p:nvPr/>
            </p:nvSpPr>
            <p:spPr>
              <a:xfrm>
                <a:off x="539496" y="995063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若正整数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成等差数列，且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，试判断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能否构成等比数列，并说明理由．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7_BD.40_1#218d27d19?vcp=1&amp;vop=1&amp;pid=725965e31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995063"/>
                <a:ext cx="11109960" cy="363665"/>
              </a:xfrm>
              <a:prstGeom prst="rect">
                <a:avLst/>
              </a:prstGeom>
              <a:blipFill>
                <a:blip r:embed="rId3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AN.41_1#218d27d19?vcp=1&amp;vop=1&amp;pid=725965e31&amp;color=36,64,97&amp;vtp=1&amp;bbb=1"/>
              <p:cNvSpPr/>
              <p:nvPr/>
            </p:nvSpPr>
            <p:spPr>
              <a:xfrm>
                <a:off x="539496" y="1368697"/>
                <a:ext cx="11109960" cy="45451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成等比数列，则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𝑟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题意得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+1=2×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均为偶数.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为奇数，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为偶数，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+1=2×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不可能成立，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不可能构成等比数列.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7_AN.41_1#218d27d19?vcp=1&amp;vop=1&amp;pid=725965e31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68697"/>
                <a:ext cx="11109960" cy="4545140"/>
              </a:xfrm>
              <a:prstGeom prst="rect">
                <a:avLst/>
              </a:prstGeom>
              <a:blipFill>
                <a:blip r:embed="rId4"/>
                <a:stretch>
                  <a:fillRect l="-1317" b="-308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checked= 1 &amp; amp; version = 1.0.5checked=1&amp;version=1.0.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247365e0f?vcp=1&amp;pid=16f0ccc08&amp;color=101,101,255&amp;vtp=1&amp;bt=1&amp;bbb=1"/>
          <p:cNvSpPr/>
          <p:nvPr/>
        </p:nvSpPr>
        <p:spPr>
          <a:xfrm>
            <a:off x="539496" y="828000"/>
            <a:ext cx="11109960" cy="4455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易错点2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忽略题目中的隐含条件致错</a:t>
            </a:r>
            <a:endParaRPr lang="en-US" altLang="zh-CN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BD.42_1#2317e6809?vcp=1&amp;vop=1&amp;pid=247365e0f&amp;color=36,64,97&amp;vtp=1&amp;bbb=1"/>
              <p:cNvSpPr/>
              <p:nvPr/>
            </p:nvSpPr>
            <p:spPr>
              <a:xfrm>
                <a:off x="539496" y="1324193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例2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在等比数列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项和为2，紧接着后面的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项和为12，则再紧接着后面的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是多少？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6_BD.42_1#2317e6809?vcp=1&amp;vop=1&amp;pid=247365e0f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24193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6_EX.43_1#2317e6809?vcp=1&amp;vop=1&amp;pid=247365e0f&amp;color=36,64,97&amp;vtp=1&amp;bbb=1&amp;hb=1"/>
              <p:cNvSpPr/>
              <p:nvPr/>
            </p:nvSpPr>
            <p:spPr>
              <a:xfrm>
                <a:off x="539496" y="1688171"/>
                <a:ext cx="11109960" cy="43929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【错解】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设等比数列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的公比为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，显然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8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由题意得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244061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244061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244061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US" altLang="zh-CN" sz="1800" b="0" i="1" dirty="0">
                                        <a:solidFill>
                                          <a:srgbClr val="244061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244061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1−</m:t>
                                    </m:r>
                                    <m:sSup>
                                      <m:sSupPr>
                                        <m:ctrlPr>
                                          <a:rPr lang="en-US" altLang="zh-CN" sz="1800" b="0" i="1" dirty="0">
                                            <a:solidFill>
                                              <a:srgbClr val="244061"/>
                                            </a:solidFill>
                                            <a:latin typeface="Cambria Math" panose="02040503050406030204" pitchFamily="18" charset="0"/>
                                            <a:ea typeface="微软雅黑" pitchFamily="34" charset="-122"/>
                                            <a:cs typeface="Times New Roman" pitchFamily="34" charset="-12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altLang="zh-CN" sz="1800" b="0" i="0">
                                            <a:solidFill>
                                              <a:srgbClr val="244061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𝑞</m:t>
                                        </m:r>
                                      </m:e>
                                      <m:sup>
                                        <m:r>
                                          <a:rPr lang="en-US" altLang="zh-CN" sz="1800" b="0" i="0">
                                            <a:solidFill>
                                              <a:srgbClr val="244061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𝑛</m:t>
                                        </m:r>
                                      </m:sup>
                                    </m:sSup>
                                  </m:e>
                                </m:d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1−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𝑞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=2,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244061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244061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244061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US" altLang="zh-CN" sz="1800" b="0" i="1" dirty="0">
                                        <a:solidFill>
                                          <a:srgbClr val="244061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244061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1−</m:t>
                                    </m:r>
                                    <m:sSup>
                                      <m:sSupPr>
                                        <m:ctrlPr>
                                          <a:rPr lang="en-US" altLang="zh-CN" sz="1800" b="0" i="1" dirty="0">
                                            <a:solidFill>
                                              <a:srgbClr val="244061"/>
                                            </a:solidFill>
                                            <a:latin typeface="Cambria Math" panose="02040503050406030204" pitchFamily="18" charset="0"/>
                                            <a:ea typeface="微软雅黑" pitchFamily="34" charset="-122"/>
                                            <a:cs typeface="Times New Roman" pitchFamily="34" charset="-12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altLang="zh-CN" sz="1800" b="0" i="0">
                                            <a:solidFill>
                                              <a:srgbClr val="244061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𝑞</m:t>
                                        </m:r>
                                      </m:e>
                                      <m:sup>
                                        <m:r>
                                          <a:rPr lang="en-US" altLang="zh-CN" sz="1800" b="0" i="0">
                                            <a:solidFill>
                                              <a:srgbClr val="244061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3</m:t>
                                        </m:r>
                                        <m:r>
                                          <a:rPr lang="en-US" altLang="zh-CN" sz="1800" b="0" i="0">
                                            <a:solidFill>
                                              <a:srgbClr val="244061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𝑛</m:t>
                                        </m:r>
                                      </m:sup>
                                    </m:sSup>
                                  </m:e>
                                </m:d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1−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𝑞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=12+2,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𝑞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=2,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244061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244061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244061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1−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𝑞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=−2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𝑞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=−3,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244061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244061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244061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1−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𝑞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.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69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𝑞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=2,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244061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244061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244061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1−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𝑞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=−2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𝑞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6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p>
                            </m:sSup>
                          </m:e>
                        </m:d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2+12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/>
              </a:p>
              <a:p>
                <a:pPr latinLnBrk="1">
                  <a:lnSpc>
                    <a:spcPts val="69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𝑞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=−3,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244061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244061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244061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1−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𝑞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𝑞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6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p>
                            </m:sSup>
                          </m:e>
                        </m:d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2+12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=−378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综上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的值为112或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−378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1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错因分析】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求出“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”或“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=−3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”后没有考虑其成立的合理性，当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为偶数时，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不可能为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，从而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也就不存在了．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QO_6_EX.43_1#2317e6809?vcp=1&amp;vop=1&amp;pid=247365e0f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688171"/>
                <a:ext cx="11109960" cy="4392930"/>
              </a:xfrm>
              <a:prstGeom prst="rect">
                <a:avLst/>
              </a:prstGeom>
              <a:blipFill>
                <a:blip r:embed="rId4"/>
                <a:stretch>
                  <a:fillRect l="-768" r="-1153" b="-305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checked= 1 &amp; amp; version = 1.0.5checked=1&amp;version=1.0.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AN.44_1#2317e6809?vcp=1&amp;vop=1&amp;pid=247365e0f&amp;color=36,64,97&amp;vtp=1&amp;bt=1&amp;bbb=1&amp;hb=1"/>
              <p:cNvSpPr/>
              <p:nvPr/>
            </p:nvSpPr>
            <p:spPr>
              <a:xfrm>
                <a:off x="539496" y="1586852"/>
                <a:ext cx="11109960" cy="3859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【正解】设等比数列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的公比为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，显然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89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题意得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US" altLang="zh-CN" sz="1800" b="0" i="1" dirty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1−</m:t>
                                    </m:r>
                                    <m:sSup>
                                      <m:sSupPr>
                                        <m:ctrlPr>
                                          <a:rPr lang="en-US" altLang="zh-CN" sz="1800" b="0" i="1" dirty="0">
                                            <a:solidFill>
                                              <a:srgbClr val="6565FF"/>
                                            </a:solidFill>
                                            <a:latin typeface="Cambria Math" panose="02040503050406030204" pitchFamily="18" charset="0"/>
                                            <a:ea typeface="微软雅黑" pitchFamily="34" charset="-122"/>
                                            <a:cs typeface="Times New Roman" pitchFamily="34" charset="-12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altLang="zh-CN" sz="1800" b="0" i="0">
                                            <a:solidFill>
                                              <a:srgbClr val="6565FF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𝑞</m:t>
                                        </m:r>
                                      </m:e>
                                      <m:sup>
                                        <m:r>
                                          <a:rPr lang="en-US" altLang="zh-CN" sz="1800" b="0" i="0">
                                            <a:solidFill>
                                              <a:srgbClr val="6565FF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𝑛</m:t>
                                        </m:r>
                                      </m:sup>
                                    </m:sSup>
                                  </m:e>
                                </m:d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1−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𝑞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=2,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US" altLang="zh-CN" sz="1800" b="0" i="1" dirty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1−</m:t>
                                    </m:r>
                                    <m:sSup>
                                      <m:sSupPr>
                                        <m:ctrlPr>
                                          <a:rPr lang="en-US" altLang="zh-CN" sz="1800" b="0" i="1" dirty="0">
                                            <a:solidFill>
                                              <a:srgbClr val="6565FF"/>
                                            </a:solidFill>
                                            <a:latin typeface="Cambria Math" panose="02040503050406030204" pitchFamily="18" charset="0"/>
                                            <a:ea typeface="微软雅黑" pitchFamily="34" charset="-122"/>
                                            <a:cs typeface="Times New Roman" pitchFamily="34" charset="-12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altLang="zh-CN" sz="1800" b="0" i="0">
                                            <a:solidFill>
                                              <a:srgbClr val="6565FF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𝑞</m:t>
                                        </m:r>
                                      </m:e>
                                      <m:sup>
                                        <m:r>
                                          <a:rPr lang="en-US" altLang="zh-CN" sz="1800" b="0" i="0">
                                            <a:solidFill>
                                              <a:srgbClr val="6565FF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3</m:t>
                                        </m:r>
                                        <m:r>
                                          <a:rPr lang="en-US" altLang="zh-CN" sz="1800" b="0" i="0">
                                            <a:solidFill>
                                              <a:srgbClr val="6565FF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𝑛</m:t>
                                        </m:r>
                                      </m:sup>
                                    </m:sSup>
                                  </m:e>
                                </m:d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1−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𝑞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=12+2,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𝑞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=2,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1−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𝑞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=−2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𝑞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=−3,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1−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𝑞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.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为偶数时，只有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符合题意，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𝑞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6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p>
                            </m:sSup>
                          </m:e>
                        </m: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2+12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p>
                        </m:sSup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−14=112.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为奇数时，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=−3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都符合题意，故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</a:p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𝑞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6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p>
                            </m:sSup>
                          </m:e>
                        </m: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2+12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×[1−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−3</m:t>
                            </m:r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]−14=−378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综上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为奇数时，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的值为112或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−378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;当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为偶数时，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的值为112.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O_6_AN.44_1#2317e6809?vcp=1&amp;vop=1&amp;pid=247365e0f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586852"/>
                <a:ext cx="11109960" cy="3859340"/>
              </a:xfrm>
              <a:prstGeom prst="rect">
                <a:avLst/>
              </a:prstGeom>
              <a:blipFill>
                <a:blip r:embed="rId3"/>
                <a:stretch>
                  <a:fillRect l="-1317" b="-36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checked= 1 &amp; amp; version = 1.0.5checked=1&amp;version=1.0.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642176252?vcp=1&amp;pid=4d8421f3b&amp;color=36,64,97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828000"/>
            <a:ext cx="512064" cy="548640"/>
          </a:xfrm>
          <a:prstGeom prst="rect">
            <a:avLst/>
          </a:prstGeom>
        </p:spPr>
      </p:pic>
      <p:sp>
        <p:nvSpPr>
          <p:cNvPr id="3" name="C_4_BD#642176252?vcp=1&amp;pid=4d8421f3b&amp;color=61,88,159&amp;vtp=1&amp;bbb=1"/>
          <p:cNvSpPr/>
          <p:nvPr/>
        </p:nvSpPr>
        <p:spPr>
          <a:xfrm>
            <a:off x="1225296" y="846288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题型诀</a:t>
            </a:r>
            <a:endParaRPr lang="en-US" altLang="zh-CN" sz="2400" dirty="0"/>
          </a:p>
        </p:txBody>
      </p:sp>
      <p:sp>
        <p:nvSpPr>
          <p:cNvPr id="4" name="C_5_BD#9ab9a16b7?vcp=1&amp;pid=642176252&amp;color=0,55,96&amp;vtp=1&amp;bbb=1"/>
          <p:cNvSpPr/>
          <p:nvPr/>
        </p:nvSpPr>
        <p:spPr>
          <a:xfrm>
            <a:off x="539496" y="1367496"/>
            <a:ext cx="11109960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基础应用</a:t>
            </a:r>
            <a:endParaRPr lang="en-US" altLang="zh-CN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_6_BD#d1fd07671?vcp=1&amp;pid=9ab9a16b7&amp;color=101,101,255&amp;vtp=1&amp;bbb=1"/>
              <p:cNvSpPr/>
              <p:nvPr/>
            </p:nvSpPr>
            <p:spPr>
              <a:xfrm>
                <a:off x="539496" y="1897544"/>
                <a:ext cx="11109960" cy="70307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2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题型1</a:t>
                </a:r>
                <a:r>
                  <a:rPr lang="en-US" altLang="zh-CN" sz="22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2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等比数列的前</a:t>
                </a:r>
                <a14:m>
                  <m:oMath xmlns:m="http://schemas.openxmlformats.org/officeDocument/2006/math">
                    <m:r>
                      <a:rPr lang="en-US" altLang="zh-CN" sz="22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2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项和公式中基本量的计算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5" name="C_6_BD#d1fd07671?vcp=1&amp;pid=9ab9a16b7&amp;color=101,101,255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897544"/>
                <a:ext cx="11109960" cy="703072"/>
              </a:xfrm>
              <a:prstGeom prst="rect">
                <a:avLst/>
              </a:prstGeom>
              <a:blipFill>
                <a:blip r:embed="rId4"/>
                <a:stretch>
                  <a:fillRect l="-153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7_BD.45_1#0dacda6dc?vcp=1&amp;vop=1&amp;pid=d1fd07671&amp;color=36,64,97&amp;vtp=1&amp;bbb=1&amp;hb=1"/>
              <p:cNvSpPr/>
              <p:nvPr/>
            </p:nvSpPr>
            <p:spPr>
              <a:xfrm>
                <a:off x="539496" y="2386402"/>
                <a:ext cx="1110996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是各项均为正数的等比数列，它的前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项和为80，前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560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项中最大的项为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54，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求首项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,公比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,项数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，通项公式及前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项和公式.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6" name="QO_7_BD.45_1#0dacda6dc?vcp=1&amp;vop=1&amp;pid=d1fd07671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86402"/>
                <a:ext cx="11109960" cy="773240"/>
              </a:xfrm>
              <a:prstGeom prst="rect">
                <a:avLst/>
              </a:prstGeom>
              <a:blipFill>
                <a:blip r:embed="rId5"/>
                <a:stretch>
                  <a:fillRect l="-1317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QO_7_EX.46_1#0dacda6dc?vcp=1&amp;vop=1&amp;pid=d1fd07671&amp;color=36,64,97&amp;vtp=1&amp;bbb=1&amp;hb=1"/>
              <p:cNvSpPr/>
              <p:nvPr/>
            </p:nvSpPr>
            <p:spPr>
              <a:xfrm>
                <a:off x="539496" y="3160736"/>
                <a:ext cx="1110996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【思路分析】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由条件确定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，应用等比数列的前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项和公式表示相关量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的关系，从而得到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再由等比数列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的单调性得到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的值，建立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的方程组求解.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7" name="QO_7_EX.46_1#0dacda6dc?vcp=1&amp;vop=1&amp;pid=d1fd07671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160736"/>
                <a:ext cx="11109960" cy="773240"/>
              </a:xfrm>
              <a:prstGeom prst="rect">
                <a:avLst/>
              </a:prstGeom>
              <a:blipFill>
                <a:blip r:embed="rId6"/>
                <a:stretch>
                  <a:fillRect l="-1317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checked= 1 &amp; amp; version = 1.0.5checked=1&amp;version=1.0.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AN.47_1#0dacda6dc?vcp=1&amp;vop=1&amp;pid=d1fd07671&amp;color=36,64,97&amp;vtp=1&amp;bt=1&amp;bbb=1"/>
              <p:cNvSpPr/>
              <p:nvPr/>
            </p:nvSpPr>
            <p:spPr>
              <a:xfrm>
                <a:off x="539496" y="897146"/>
                <a:ext cx="11109960" cy="515448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【解】由条件知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，从而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等比数列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  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560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𝑞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</m:sup>
                            </m:sSup>
                          </m:e>
                        </m: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，①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𝑞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</m:sup>
                            </m:sSup>
                          </m:e>
                        </m: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  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560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.②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②÷①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，所以等比数列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是递增数列.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项中最大的项为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=54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81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=54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.③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1−81</m:t>
                            </m:r>
                          </m:e>
                        </m: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.④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联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立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③④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.由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𝑞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p>
                            </m:sSup>
                          </m:e>
                        </m: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p>
                            </m:sSup>
                          </m:e>
                        </m: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的首项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为2，公比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为3，项数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为4，通项公式为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项和公式为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7_AN.47_1#0dacda6dc?vcp=1&amp;vop=1&amp;pid=d1fd07671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97146"/>
                <a:ext cx="11109960" cy="5154486"/>
              </a:xfrm>
              <a:prstGeom prst="rect">
                <a:avLst/>
              </a:prstGeom>
              <a:blipFill>
                <a:blip r:embed="rId3"/>
                <a:stretch>
                  <a:fillRect l="-1317" b="-271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checked= 1 &amp; amp; version = 1.0.5checked=1&amp;version=1.0.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EX.48_1#0dacda6dc?vcp=1&amp;vop=1&amp;pid=d1fd07671&amp;color=36,64,97&amp;vtp=1&amp;bt=1&amp;bbb=1&amp;hb=1"/>
              <p:cNvSpPr/>
              <p:nvPr/>
            </p:nvSpPr>
            <p:spPr>
              <a:xfrm>
                <a:off x="539496" y="2513920"/>
                <a:ext cx="11109960" cy="20305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【方法总结】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等比数列的通项公式与前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项和公式共涉及五个相关量：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，利用等比数列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的通项公式及前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项和公式即可“知三求二”．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未知时的基本解题步骤：设出基本量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，构建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程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（组），利用方程思想求出相关量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，再求其他量.同时还要重视整体思想（如本题中可把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看作整体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求解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）及分类讨论思想（如使用前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项和公式需讨论公比是否为1）的运用.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O_7_EX.48_1#0dacda6dc?vcp=1&amp;vop=1&amp;pid=d1fd07671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13920"/>
                <a:ext cx="11109960" cy="2030540"/>
              </a:xfrm>
              <a:prstGeom prst="rect">
                <a:avLst/>
              </a:prstGeom>
              <a:blipFill>
                <a:blip r:embed="rId3"/>
                <a:stretch>
                  <a:fillRect l="-1317" b="-69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checked= 1 &amp; amp; version = 1.0.5checked=1&amp;version=1.0.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7_BD.49_1#52b0ffce5?vaa=1&amp;vcp=1&amp;vop=1&amp;pid=d1fd07671&amp;color=36,64,97&amp;vtp=1&amp;bt=1&amp;bbb=1"/>
              <p:cNvSpPr/>
              <p:nvPr/>
            </p:nvSpPr>
            <p:spPr>
              <a:xfrm>
                <a:off x="539496" y="1474933"/>
                <a:ext cx="11109960" cy="584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1-1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设等比数列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2" name="QC_7_BD.49_1#52b0ffce5?vaa=1&amp;vcp=1&amp;vop=1&amp;pid=d1fd07671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474933"/>
                <a:ext cx="11109960" cy="584200"/>
              </a:xfrm>
              <a:prstGeom prst="rect">
                <a:avLst/>
              </a:prstGeom>
              <a:blipFill>
                <a:blip r:embed="rId3"/>
                <a:stretch>
                  <a:fillRect l="-1317" b="-72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51_1#52b0ffce5.bracket?vaa=1&amp;vcp=1&amp;vop=1&amp;pid=d1fd07671&amp;color=36,64,97&amp;vpa=5&amp;vtp=1"/>
          <p:cNvSpPr/>
          <p:nvPr/>
        </p:nvSpPr>
        <p:spPr>
          <a:xfrm>
            <a:off x="7162102" y="1685689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7_BD.49_2#52b0ffce5.choices?vaa=1&amp;vcp=1&amp;vop=1&amp;pid=d1fd07671&amp;color=36,64,97&amp;vtp=1&amp;bbb=1"/>
              <p:cNvSpPr/>
              <p:nvPr/>
            </p:nvSpPr>
            <p:spPr>
              <a:xfrm>
                <a:off x="539496" y="2065229"/>
                <a:ext cx="11109960" cy="5259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815590" algn="l"/>
                    <a:tab pos="5694680" algn="l"/>
                    <a:tab pos="849757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C.5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.7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4" name="QC_7_BD.49_2#52b0ffce5.choices?vaa=1&amp;vcp=1&amp;vop=1&amp;pid=d1fd07671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65229"/>
                <a:ext cx="11109960" cy="525971"/>
              </a:xfrm>
              <a:prstGeom prst="rect">
                <a:avLst/>
              </a:prstGeom>
              <a:blipFill>
                <a:blip r:embed="rId4"/>
                <a:stretch>
                  <a:fillRect l="-1317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7_AS.50_1#52b0ffce5?vaa=1&amp;vcp=1&amp;vop=1&amp;pid=d1fd07671&amp;color=36,64,97&amp;vtp=1&amp;bbb=1"/>
              <p:cNvSpPr/>
              <p:nvPr/>
            </p:nvSpPr>
            <p:spPr>
              <a:xfrm>
                <a:off x="539496" y="2601931"/>
                <a:ext cx="11109960" cy="2971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由题知显然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6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d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1−</m:t>
                                </m:r>
                                <m:sSup>
                                  <m:sSupPr>
                                    <m:ctrlPr>
                                      <a:rPr lang="en-US" altLang="zh-CN" sz="1800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𝑞</m:t>
                                    </m:r>
                                  </m:e>
                                  <m:sup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6</m:t>
                                    </m:r>
                                  </m:sup>
                                </m:sSup>
                              </m:e>
                            </m:d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den>
                        </m:f>
                      </m:num>
                      <m:den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d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1−</m:t>
                                </m:r>
                                <m:sSup>
                                  <m:sSupPr>
                                    <m:ctrlPr>
                                      <a:rPr lang="en-US" altLang="zh-CN" sz="1800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𝑞</m:t>
                                    </m:r>
                                  </m:e>
                                  <m:sup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d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den>
                        </m:f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altLang="zh-CN" sz="1800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𝑞</m:t>
                                    </m:r>
                                  </m:e>
                                  <m:sup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d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𝑞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1+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𝑞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𝑞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</m:t>
                                </m:r>
                              </m:sup>
                            </m:sSup>
                          </m:e>
                        </m: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−6=0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（舍），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6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d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1−</m:t>
                                </m:r>
                                <m:sSup>
                                  <m:sSupPr>
                                    <m:ctrlPr>
                                      <a:rPr lang="en-US" altLang="zh-CN" sz="1800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𝑞</m:t>
                                    </m:r>
                                  </m:e>
                                  <m:sup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8</m:t>
                                    </m:r>
                                  </m:sup>
                                </m:sSup>
                              </m:e>
                            </m:d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den>
                        </m:f>
                      </m:num>
                      <m:den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d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1−</m:t>
                                </m:r>
                                <m:sSup>
                                  <m:sSupPr>
                                    <m:ctrlPr>
                                      <a:rPr lang="en-US" altLang="zh-CN" sz="1800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𝑞</m:t>
                                    </m:r>
                                  </m:e>
                                  <m:sup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4</m:t>
                                    </m:r>
                                  </m:sup>
                                </m:sSup>
                              </m:e>
                            </m:d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den>
                        </m:f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，故选C.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7_AS.50_1#52b0ffce5?vaa=1&amp;vcp=1&amp;vop=1&amp;pid=d1fd07671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601931"/>
                <a:ext cx="11109960" cy="2971800"/>
              </a:xfrm>
              <a:prstGeom prst="rect">
                <a:avLst/>
              </a:prstGeom>
              <a:blipFill>
                <a:blip r:embed="rId5"/>
                <a:stretch>
                  <a:fillRect l="-1317" b="-2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checked= 1 &amp; amp; version = 1.0.5checked=1&amp;version=1.0.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7_BD.53_1#894f2546f?vaa=1&amp;vcp=1&amp;vop=1&amp;pid=d1fd07671&amp;color=36,64,97&amp;vtp=1&amp;bt=1&amp;bbb=1"/>
              <p:cNvSpPr/>
              <p:nvPr/>
            </p:nvSpPr>
            <p:spPr>
              <a:xfrm>
                <a:off x="539496" y="1296467"/>
                <a:ext cx="11109960" cy="36144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1-2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若等比数列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2" name="QC_7_BD.53_1#894f2546f?vaa=1&amp;vcp=1&amp;vop=1&amp;pid=d1fd07671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96467"/>
                <a:ext cx="11109960" cy="361442"/>
              </a:xfrm>
              <a:prstGeom prst="rect">
                <a:avLst/>
              </a:prstGeom>
              <a:blipFill>
                <a:blip r:embed="rId3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55_1#894f2546f.bracket?vaa=1&amp;vcp=1&amp;vop=1&amp;pid=d1fd07671&amp;color=36,64,97&amp;vpa=6&amp;vtp=1"/>
          <p:cNvSpPr/>
          <p:nvPr/>
        </p:nvSpPr>
        <p:spPr>
          <a:xfrm>
            <a:off x="7721600" y="1385493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7_BD.53_2#894f2546f.choices?vaa=1&amp;vcp=1&amp;vop=1&amp;pid=d1fd07671&amp;color=36,64,97&amp;vtp=1&amp;bbb=1"/>
              <p:cNvSpPr/>
              <p:nvPr/>
            </p:nvSpPr>
            <p:spPr>
              <a:xfrm>
                <a:off x="539496" y="1664385"/>
                <a:ext cx="11109960" cy="525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526665" algn="l"/>
                    <a:tab pos="5256530" algn="l"/>
                    <a:tab pos="830389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.无法确定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4" name="QC_7_BD.53_2#894f2546f.choices?vaa=1&amp;vcp=1&amp;vop=1&amp;pid=d1fd07671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664385"/>
                <a:ext cx="11109960" cy="525844"/>
              </a:xfrm>
              <a:prstGeom prst="rect">
                <a:avLst/>
              </a:prstGeom>
              <a:blipFill>
                <a:blip r:embed="rId4"/>
                <a:stretch>
                  <a:fillRect l="-1317" b="-162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7_AS.54_1#894f2546f?vaa=1&amp;vcp=1&amp;vop=1&amp;pid=d1fd07671&amp;color=36,64,97&amp;vtp=1&amp;bbb=1&amp;hb=1"/>
              <p:cNvSpPr/>
              <p:nvPr/>
            </p:nvSpPr>
            <p:spPr>
              <a:xfrm>
                <a:off x="539496" y="2201786"/>
                <a:ext cx="11109960" cy="337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等比数列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=6+3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是等比数列，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∴36=12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6+3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,公比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=3×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.∴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=9×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  <m:d>
                          <m:d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lang="en-US" altLang="zh-CN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</m:t>
                                </m:r>
                              </m:e>
                              <m:sup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p>
                            </m:sSup>
                          </m:e>
                        </m:d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1−4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d>
                      <m:d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.故选C.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7_AS.54_1#894f2546f?vaa=1&amp;vcp=1&amp;vop=1&amp;pid=d1fd07671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201786"/>
                <a:ext cx="11109960" cy="3378200"/>
              </a:xfrm>
              <a:prstGeom prst="rect">
                <a:avLst/>
              </a:prstGeom>
              <a:blipFill>
                <a:blip r:embed="rId5"/>
                <a:stretch>
                  <a:fillRect l="-1317" b="-252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checked= 1 &amp; amp; version = 1.0.5checked=1&amp;version=1.0.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7_BD.57_1#8ac6a2902?vaa=1&amp;vcp=1&amp;vop=1&amp;pid=d1fd07671&amp;color=36,64,97&amp;vtp=1&amp;bt=1&amp;bbb=1"/>
              <p:cNvSpPr/>
              <p:nvPr/>
            </p:nvSpPr>
            <p:spPr>
              <a:xfrm>
                <a:off x="539496" y="2418829"/>
                <a:ext cx="11109960" cy="469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1-3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为等比数列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项和.若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=24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2" name="QC_7_BD.57_1#8ac6a2902?vaa=1&amp;vcp=1&amp;vop=1&amp;pid=d1fd07671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18829"/>
                <a:ext cx="11109960" cy="469900"/>
              </a:xfrm>
              <a:prstGeom prst="rect">
                <a:avLst/>
              </a:prstGeom>
              <a:blipFill>
                <a:blip r:embed="rId3"/>
                <a:stretch>
                  <a:fillRect l="-1317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59_1#8ac6a2902.bracket?vaa=1&amp;vcp=1&amp;vop=1&amp;pid=d1fd07671&amp;color=36,64,97&amp;vpa=7&amp;vtp=1"/>
          <p:cNvSpPr/>
          <p:nvPr/>
        </p:nvSpPr>
        <p:spPr>
          <a:xfrm>
            <a:off x="7856093" y="2627871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7_BD.57_2#8ac6a2902.choices?vaa=1&amp;vcp=1&amp;vop=1&amp;pid=d1fd07671&amp;color=36,64,97&amp;vtp=1&amp;bbb=1"/>
              <p:cNvSpPr/>
              <p:nvPr/>
            </p:nvSpPr>
            <p:spPr>
              <a:xfrm>
                <a:off x="539496" y="2894570"/>
                <a:ext cx="11109960" cy="355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682240" algn="l"/>
                    <a:tab pos="5554980" algn="l"/>
                    <a:tab pos="842772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7_BD.57_2#8ac6a2902.choices?vaa=1&amp;vcp=1&amp;vop=1&amp;pid=d1fd07671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94570"/>
                <a:ext cx="11109960" cy="355600"/>
              </a:xfrm>
              <a:prstGeom prst="rect">
                <a:avLst/>
              </a:prstGeom>
              <a:blipFill>
                <a:blip r:embed="rId4"/>
                <a:stretch>
                  <a:fillRect l="-1317" b="-413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7_AS.58_1#8ac6a2902?vaa=1&amp;vcp=1&amp;vop=1&amp;pid=d1fd07671&amp;color=36,64,97&amp;vtp=1&amp;bbb=1&amp;hb=1"/>
              <p:cNvSpPr/>
              <p:nvPr/>
            </p:nvSpPr>
            <p:spPr>
              <a:xfrm>
                <a:off x="539496" y="3259060"/>
                <a:ext cx="11109960" cy="12827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6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设等比数列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的公比为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，则由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5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𝑞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𝑞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=12,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6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𝑞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5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𝑞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=24,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=1,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=2.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d>
                          <m:d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lang="en-US" altLang="zh-CN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𝑞</m:t>
                                </m:r>
                              </m:e>
                              <m:sup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p>
                            </m:sSup>
                          </m:e>
                        </m:d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zh-CN" altLang="en-US" b="0" i="0" kern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p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=2−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，故选B．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7_AS.58_1#8ac6a2902?vaa=1&amp;vcp=1&amp;vop=1&amp;pid=d1fd07671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259060"/>
                <a:ext cx="11109960" cy="1282700"/>
              </a:xfrm>
              <a:prstGeom prst="rect">
                <a:avLst/>
              </a:prstGeom>
              <a:blipFill>
                <a:blip r:embed="rId5"/>
                <a:stretch>
                  <a:fillRect l="-1317" b="-42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checked= 1 &amp; amp; version = 1.0.5checked=1&amp;version=1.0.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7_BD.61_1#3304b43f3?vaa=1&amp;vcp=1&amp;vop=1&amp;pid=d1fd07671&amp;color=36,64,97&amp;vtp=1&amp;bt=1&amp;bbb=1"/>
              <p:cNvSpPr/>
              <p:nvPr/>
            </p:nvSpPr>
            <p:spPr>
              <a:xfrm>
                <a:off x="539496" y="1047165"/>
                <a:ext cx="11109960" cy="7162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1-4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[湖南长沙长郡中学2025高二开学考]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Z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,且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  <a:p>
                <a:pPr latinLnBrk="1">
                  <a:lnSpc>
                    <a:spcPts val="28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≠2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，且其前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17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，则正整数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2" name="QC_7_BD.61_1#3304b43f3?vaa=1&amp;vcp=1&amp;vop=1&amp;pid=d1fd07671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047165"/>
                <a:ext cx="11109960" cy="716280"/>
              </a:xfrm>
              <a:prstGeom prst="rect">
                <a:avLst/>
              </a:prstGeom>
              <a:blipFill>
                <a:blip r:embed="rId3"/>
                <a:stretch>
                  <a:fillRect l="-1317" t="-3419" b="-1965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63_1#3304b43f3.bracket?vaa=1&amp;vcp=1&amp;vop=1&amp;pid=d1fd07671&amp;color=36,64,97&amp;vpa=8&amp;vtp=1"/>
          <p:cNvSpPr/>
          <p:nvPr/>
        </p:nvSpPr>
        <p:spPr>
          <a:xfrm>
            <a:off x="8086662" y="1492617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4" name="QC_7_BD.61_2#3304b43f3.choices?vaa=1&amp;vcp=1&amp;vop=1&amp;pid=d1fd07671&amp;color=36,64,97&amp;vtp=1&amp;bbb=1"/>
          <p:cNvSpPr/>
          <p:nvPr/>
        </p:nvSpPr>
        <p:spPr>
          <a:xfrm>
            <a:off x="539496" y="1773287"/>
            <a:ext cx="11109960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000"/>
              </a:lnSpc>
              <a:tabLst>
                <a:tab pos="2758440" algn="l"/>
                <a:tab pos="5605780" algn="l"/>
                <a:tab pos="8453120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.99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B.103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C.137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.169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7_AS.62_1#3304b43f3?vaa=1&amp;vcp=1&amp;vop=1&amp;pid=d1fd07671&amp;color=36,64,97&amp;vtp=1&amp;bbb=1"/>
              <p:cNvSpPr/>
              <p:nvPr/>
            </p:nvSpPr>
            <p:spPr>
              <a:xfrm>
                <a:off x="539496" y="2115933"/>
                <a:ext cx="11109960" cy="387839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−1=−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−1}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是首项为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,公比为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的等比数列，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17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16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17</m:t>
                            </m:r>
                          </m:sub>
                        </m:sSub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+2×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2+4+⋯+16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+3×8=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+168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为奇数时，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+168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=169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为偶数时，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+168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，整理得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+165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+165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只能为奇数，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为偶数时，无解.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综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上所述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=169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7_AS.62_1#3304b43f3?vaa=1&amp;vcp=1&amp;vop=1&amp;pid=d1fd07671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15933"/>
                <a:ext cx="11109960" cy="3878390"/>
              </a:xfrm>
              <a:prstGeom prst="rect">
                <a:avLst/>
              </a:prstGeom>
              <a:blipFill>
                <a:blip r:embed="rId4"/>
                <a:stretch>
                  <a:fillRect l="-1317" t="-157" b="-377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checked= 1 &amp; amp; version = 1.0.5checked=1&amp;version=1.0.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2#0cc810eb6.fixed?vcp=1&amp;pid=fada54cc3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090672" cy="1188720"/>
          </a:xfrm>
          <a:prstGeom prst="rect">
            <a:avLst/>
          </a:prstGeom>
        </p:spPr>
      </p:pic>
      <p:sp>
        <p:nvSpPr>
          <p:cNvPr id="3" name="C_2_BD#0cc810eb6.fixed?vcp=1&amp;pid=fada54cc3&amp;color=61,88,159&amp;vtp=1&amp;bbb=1"/>
          <p:cNvSpPr/>
          <p:nvPr/>
        </p:nvSpPr>
        <p:spPr>
          <a:xfrm>
            <a:off x="694944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5.3</a:t>
            </a:r>
            <a:endParaRPr lang="en-US" altLang="zh-CN" sz="5400" dirty="0"/>
          </a:p>
        </p:txBody>
      </p:sp>
      <p:sp>
        <p:nvSpPr>
          <p:cNvPr id="4" name="C_2_BD#0cc810eb6.fixed?vcp=1&amp;pid=fada54cc3&amp;color=61,88,159&amp;vtp=1&amp;bbb=1"/>
          <p:cNvSpPr/>
          <p:nvPr/>
        </p:nvSpPr>
        <p:spPr>
          <a:xfrm>
            <a:off x="4315968" y="2587752"/>
            <a:ext cx="7671816" cy="12791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9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等比数列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checked= 1 &amp; amp; version = 1.0.5checked=1&amp;version=1.0.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7_BD.65_1#de659b78b?vaa=1&amp;vcp=1&amp;vop=1&amp;pid=d1fd07671&amp;color=36,64,97&amp;vtp=1&amp;bt=1&amp;bbb=1"/>
              <p:cNvSpPr/>
              <p:nvPr/>
            </p:nvSpPr>
            <p:spPr>
              <a:xfrm>
                <a:off x="539496" y="985157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1-5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项和.若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B_7_BD.65_1#de659b78b?vaa=1&amp;vcp=1&amp;vop=1&amp;pid=d1fd07671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985157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t="-3390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7_AS.66_1#de659b78b?vaa=1&amp;vcp=1&amp;vop=1&amp;pid=d1fd07671&amp;color=36,64,97&amp;vtp=1&amp;bbb=1"/>
              <p:cNvSpPr/>
              <p:nvPr/>
            </p:nvSpPr>
            <p:spPr>
              <a:xfrm>
                <a:off x="539496" y="1355743"/>
                <a:ext cx="11109960" cy="46437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方法一:由题知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≥1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,①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≥2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.②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①−②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为首项，2为公比的等比数列.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𝑞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6</m:t>
                                </m:r>
                              </m:sup>
                            </m:sSup>
                          </m:e>
                        </m: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−1×</m:t>
                        </m:r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6</m:t>
                                </m:r>
                              </m:sup>
                            </m:sSup>
                          </m:e>
                        </m: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=−63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法二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:由题知当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e>
                    </m: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.③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构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造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𝜆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B_7_AS.66_1#de659b78b?vaa=1&amp;vcp=1&amp;vop=1&amp;pid=d1fd07671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55743"/>
                <a:ext cx="11109960" cy="4643755"/>
              </a:xfrm>
              <a:prstGeom prst="rect">
                <a:avLst/>
              </a:prstGeom>
              <a:blipFill>
                <a:blip r:embed="rId4"/>
                <a:stretch>
                  <a:fillRect l="-1317" b="-315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&amp;si=30checked= 1 &amp; amp; version = 1.0.5checked=1&amp;version=1.0.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7_AS.68_1#de659b78b?vaa=1&amp;vcp=1&amp;vop=1&amp;pid=d1fd07671&amp;color=36,64,97&amp;mp=1&amp;vtp=1&amp;bt=1&amp;bbb=1"/>
              <p:cNvSpPr/>
              <p:nvPr/>
            </p:nvSpPr>
            <p:spPr>
              <a:xfrm>
                <a:off x="539496" y="1863076"/>
                <a:ext cx="11109960" cy="28683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.④</a:t>
                </a:r>
                <a:endParaRPr lang="en-US" altLang="zh-CN" sz="1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∵③④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两式对应项相等，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−1}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为首项，2为公比的等比数列.</a:t>
                </a:r>
                <a:endParaRPr lang="en-US" altLang="zh-CN" sz="1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−1=−2×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00" dirty="0"/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=−63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2" name="QB_7_AS.68_1#de659b78b?vaa=1&amp;vcp=1&amp;vop=1&amp;pid=d1fd07671&amp;color=36,64,97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863076"/>
                <a:ext cx="11109960" cy="2868359"/>
              </a:xfrm>
              <a:prstGeom prst="rect">
                <a:avLst/>
              </a:prstGeom>
              <a:blipFill>
                <a:blip r:embed="rId3"/>
                <a:stretch>
                  <a:fillRect l="-1317" b="-489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7_AN.69_1#de659b78b?vaa=1&amp;vcp=1&amp;vop=1&amp;pid=d1fd07671&amp;color=36,64,97&amp;vtp=1&amp;bbb=1"/>
              <p:cNvSpPr/>
              <p:nvPr/>
            </p:nvSpPr>
            <p:spPr>
              <a:xfrm>
                <a:off x="539496" y="4771694"/>
                <a:ext cx="11109960" cy="35922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【答案】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−63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B_7_AN.69_1#de659b78b?vaa=1&amp;vcp=1&amp;vop=1&amp;pid=d1fd07671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771694"/>
                <a:ext cx="11109960" cy="359220"/>
              </a:xfrm>
              <a:prstGeom prst="rect">
                <a:avLst/>
              </a:prstGeom>
              <a:blipFill>
                <a:blip r:embed="rId4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&amp;si=31checked= 1 &amp; amp; version = 1.0.5checked=1&amp;version=1.0.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_6_BD#98f777a9b?vcp=1&amp;pid=9ab9a16b7&amp;color=101,101,255&amp;vtp=1&amp;bt=1&amp;bbb=1"/>
              <p:cNvSpPr/>
              <p:nvPr/>
            </p:nvSpPr>
            <p:spPr>
              <a:xfrm>
                <a:off x="539496" y="828000"/>
                <a:ext cx="11109960" cy="70307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2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题型2</a:t>
                </a:r>
                <a:r>
                  <a:rPr lang="en-US" altLang="zh-CN" sz="22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2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等比数列的前</a:t>
                </a:r>
                <a14:m>
                  <m:oMath xmlns:m="http://schemas.openxmlformats.org/officeDocument/2006/math">
                    <m:r>
                      <a:rPr lang="en-US" altLang="zh-CN" sz="22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2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项和的性质的应用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2" name="C_6_BD#98f777a9b?vcp=1&amp;pid=9ab9a16b7&amp;color=101,101,255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28000"/>
                <a:ext cx="11109960" cy="703072"/>
              </a:xfrm>
              <a:prstGeom prst="rect">
                <a:avLst/>
              </a:prstGeom>
              <a:blipFill>
                <a:blip r:embed="rId3"/>
                <a:stretch>
                  <a:fillRect l="-153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8_BD.70_1#e66248a42?vcp=1&amp;vop=1&amp;pid=5c6369cb2&amp;color=36,64,97&amp;vtp=1&amp;bbb=1"/>
              <p:cNvSpPr/>
              <p:nvPr/>
            </p:nvSpPr>
            <p:spPr>
              <a:xfrm>
                <a:off x="539496" y="1323775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例2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等比数列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项和为48，前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项和为60，求前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项的和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8_BD.70_1#e66248a42?vcp=1&amp;vop=1&amp;pid=5c6369cb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23775"/>
                <a:ext cx="11109960" cy="363665"/>
              </a:xfrm>
              <a:prstGeom prst="rect">
                <a:avLst/>
              </a:prstGeom>
              <a:blipFill>
                <a:blip r:embed="rId4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8_AN.71_1#e66248a42?vcp=1&amp;vop=1&amp;pid=5c6369cb2&amp;color=36,64,97&amp;vtp=1&amp;bbb=1"/>
              <p:cNvSpPr/>
              <p:nvPr/>
            </p:nvSpPr>
            <p:spPr>
              <a:xfrm>
                <a:off x="539496" y="1688171"/>
                <a:ext cx="11109960" cy="41387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【解】方法一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（提示:利用前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项和公式列方程组求解）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：∵{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是等比数列,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公比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89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US" altLang="zh-CN" sz="1800" b="0" i="1" dirty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1−</m:t>
                                    </m:r>
                                    <m:sSup>
                                      <m:sSupPr>
                                        <m:ctrlPr>
                                          <a:rPr lang="en-US" altLang="zh-CN" sz="1800" b="0" i="1" dirty="0">
                                            <a:solidFill>
                                              <a:srgbClr val="6565FF"/>
                                            </a:solidFill>
                                            <a:latin typeface="Cambria Math" panose="02040503050406030204" pitchFamily="18" charset="0"/>
                                            <a:ea typeface="微软雅黑" pitchFamily="34" charset="-122"/>
                                            <a:cs typeface="Times New Roman" pitchFamily="34" charset="-12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altLang="zh-CN" sz="1800" b="0" i="0">
                                            <a:solidFill>
                                              <a:srgbClr val="6565FF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𝑞</m:t>
                                        </m:r>
                                      </m:e>
                                      <m:sup>
                                        <m:r>
                                          <a:rPr lang="en-US" altLang="zh-CN" sz="1800" b="0" i="0">
                                            <a:solidFill>
                                              <a:srgbClr val="6565FF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𝑛</m:t>
                                        </m:r>
                                      </m:sup>
                                    </m:sSup>
                                  </m:e>
                                </m:d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1−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𝑞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=48,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①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US" altLang="zh-CN" sz="1800" b="0" i="1" dirty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1−</m:t>
                                    </m:r>
                                    <m:sSup>
                                      <m:sSupPr>
                                        <m:ctrlPr>
                                          <a:rPr lang="en-US" altLang="zh-CN" sz="1800" b="0" i="1" dirty="0">
                                            <a:solidFill>
                                              <a:srgbClr val="6565FF"/>
                                            </a:solidFill>
                                            <a:latin typeface="Cambria Math" panose="02040503050406030204" pitchFamily="18" charset="0"/>
                                            <a:ea typeface="微软雅黑" pitchFamily="34" charset="-122"/>
                                            <a:cs typeface="Times New Roman" pitchFamily="34" charset="-12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altLang="zh-CN" sz="1800" b="0" i="0">
                                            <a:solidFill>
                                              <a:srgbClr val="6565FF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𝑞</m:t>
                                        </m:r>
                                      </m:e>
                                      <m:sup>
                                        <m:r>
                                          <a:rPr lang="en-US" altLang="zh-CN" sz="1800" b="0" i="0">
                                            <a:solidFill>
                                              <a:srgbClr val="6565FF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2</m:t>
                                        </m:r>
                                        <m:r>
                                          <a:rPr lang="en-US" altLang="zh-CN" sz="1800" b="0" i="0">
                                            <a:solidFill>
                                              <a:srgbClr val="6565FF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𝑛</m:t>
                                        </m:r>
                                      </m:sup>
                                    </m:sSup>
                                  </m:e>
                                </m:d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1−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𝑞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=60.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②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②÷①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代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入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①，得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𝑞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p>
                            </m:sSup>
                          </m:e>
                        </m: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=64×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sup>
                            </m:sSup>
                          </m:den>
                        </m:f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法二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（提示：利用当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≠−1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8827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8827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8827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8827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8827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成等比数列求解）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为等比数列，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均不为0，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8_AN.71_1#e66248a42?vcp=1&amp;vop=1&amp;pid=5c6369cb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688171"/>
                <a:ext cx="11109960" cy="4138740"/>
              </a:xfrm>
              <a:prstGeom prst="rect">
                <a:avLst/>
              </a:prstGeom>
              <a:blipFill>
                <a:blip r:embed="rId5"/>
                <a:stretch>
                  <a:fillRect l="-1317" b="-324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&amp;si=32checked= 1 &amp; amp; version = 1.0.5checked=1&amp;version=1.0.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8_AN.71_2#e66248a42?vcp=1&amp;vop=1&amp;pid=5c6369cb2&amp;color=36,64,97&amp;mp=1&amp;vtp=1&amp;bt=1&amp;bbb=1"/>
              <p:cNvSpPr/>
              <p:nvPr/>
            </p:nvSpPr>
            <p:spPr>
              <a:xfrm>
                <a:off x="539496" y="1938546"/>
                <a:ext cx="11109960" cy="315150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公比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也成等比数列，</a:t>
                </a:r>
                <a:endParaRPr lang="en-US" altLang="zh-CN" sz="100" dirty="0"/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2</m:t>
                                    </m:r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𝑛</m:t>
                                    </m:r>
                                  </m:sub>
                                </m:s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𝑛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d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60−48</m:t>
                                </m:r>
                              </m:e>
                            </m:d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48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+60=63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法三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（提示:利用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8827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8827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8827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p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8827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8827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8827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8827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求解）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：设等比数列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的公比为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00" dirty="0"/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=60+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×48=63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2" name="QO_8_AN.71_2#e66248a42?vcp=1&amp;vop=1&amp;pid=5c6369cb2&amp;color=36,64,97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938546"/>
                <a:ext cx="11109960" cy="3151505"/>
              </a:xfrm>
              <a:prstGeom prst="rect">
                <a:avLst/>
              </a:prstGeom>
              <a:blipFill>
                <a:blip r:embed="rId3"/>
                <a:stretch>
                  <a:fillRect l="-1317" b="-251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&amp;si=33checked= 1 &amp; amp; version = 1.0.5checked=1&amp;version=1.0.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8_BD.72_1#0b7e97712?vcp=1&amp;vop=1&amp;pid=5c6369cb2&amp;color=36,64,97&amp;vtp=1&amp;bt=1&amp;bbb=1"/>
          <p:cNvSpPr/>
          <p:nvPr/>
        </p:nvSpPr>
        <p:spPr>
          <a:xfrm>
            <a:off x="539496" y="1945626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一个项数为偶数的等比数列，各项之和为偶数项之和的4倍，且前3项之积为64，求该数列的通项公式.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8_AN.73_1#0b7e97712?vcp=1&amp;vop=1&amp;pid=5c6369cb2&amp;color=36,64,97&amp;vtp=1&amp;bbb=1"/>
              <p:cNvSpPr/>
              <p:nvPr/>
            </p:nvSpPr>
            <p:spPr>
              <a:xfrm>
                <a:off x="539496" y="2319260"/>
                <a:ext cx="11109960" cy="273227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【解】设该数列为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，其首项为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，公比为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，奇数项之和、偶数项之和分别记为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奇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偶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题意知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奇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偶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偶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奇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偶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该数列的项数为偶数，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aseline="-100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偶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aseline="-100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奇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=64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该数列的通项公式为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8_AN.73_1#0b7e97712?vcp=1&amp;vop=1&amp;pid=5c6369cb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19260"/>
                <a:ext cx="11109960" cy="2732278"/>
              </a:xfrm>
              <a:prstGeom prst="rect">
                <a:avLst/>
              </a:prstGeom>
              <a:blipFill>
                <a:blip r:embed="rId3"/>
                <a:stretch>
                  <a:fillRect l="-1317" b="-26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&amp;si=34checked= 1 &amp; amp; version = 1.0.5checked=1&amp;version=1.0.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EX.74_1#5c6369cb2?vcp=1&amp;vop=1&amp;pid=98f777a9b&amp;color=36,64,97&amp;mp=1&amp;vtp=1&amp;bt=1&amp;bbb=1&amp;hb=1"/>
              <p:cNvSpPr/>
              <p:nvPr/>
            </p:nvSpPr>
            <p:spPr>
              <a:xfrm>
                <a:off x="539496" y="2453309"/>
                <a:ext cx="11109960" cy="2170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【关键点拨】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本题在求公比时直接运用了等比数列的前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项和的性质：若项数为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∈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1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𝐍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≥2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aseline="-1000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偶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aseline="-1000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奇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1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方法总结】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解决有关等比数列的前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项和的问题时，若能恰当地使用等比数列的前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项和的相关性质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可以避繁就简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，运算简便的同时避免了对公比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的讨论.解题时须把握好等比数列的前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项和性质的使用条件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，并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结合题设寻找使用性质的切入点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O_7_EX.74_1#5c6369cb2?vcp=1&amp;vop=1&amp;pid=98f777a9b&amp;color=36,64,97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53309"/>
                <a:ext cx="11109960" cy="2170240"/>
              </a:xfrm>
              <a:prstGeom prst="rect">
                <a:avLst/>
              </a:prstGeom>
              <a:blipFill>
                <a:blip r:embed="rId3"/>
                <a:stretch>
                  <a:fillRect l="-1317" r="-1043" b="-646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&amp;si=35checked= 1 &amp; amp; version = 1.0.5checked=1&amp;version=1.0.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7_BD.75_1#eb070f640?vaa=1&amp;vcp=1&amp;vop=1&amp;pid=98f777a9b&amp;color=36,64,97&amp;vtp=1&amp;bt=1&amp;bbb=1&amp;hb=1"/>
              <p:cNvSpPr/>
              <p:nvPr/>
            </p:nvSpPr>
            <p:spPr>
              <a:xfrm>
                <a:off x="539496" y="1724234"/>
                <a:ext cx="11109960" cy="7956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2-1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是公比为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0&lt;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</m:d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&lt;1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的无穷等比数列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的所有项之和为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的前四项之和等于第五项起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以后所有项之和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，则数列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2" name="QC_7_BD.75_1#eb070f640?vaa=1&amp;vcp=1&amp;vop=1&amp;pid=98f777a9b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724234"/>
                <a:ext cx="11109960" cy="795655"/>
              </a:xfrm>
              <a:prstGeom prst="rect">
                <a:avLst/>
              </a:prstGeom>
              <a:blipFill>
                <a:blip r:embed="rId3"/>
                <a:stretch>
                  <a:fillRect l="-1317" r="-714" b="-176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77_1#eb070f640.bracket?vaa=1&amp;vcp=1&amp;vop=1&amp;pid=98f777a9b&amp;color=36,64,97&amp;vpa=10&amp;vtp=1"/>
          <p:cNvSpPr/>
          <p:nvPr/>
        </p:nvSpPr>
        <p:spPr>
          <a:xfrm>
            <a:off x="4184015" y="2252108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7_BD.75_2#eb070f640.choices?vaa=1&amp;vcp=1&amp;vop=1&amp;pid=98f777a9b&amp;color=36,64,97&amp;vtp=1&amp;bbb=1"/>
              <p:cNvSpPr/>
              <p:nvPr/>
            </p:nvSpPr>
            <p:spPr>
              <a:xfrm>
                <a:off x="539496" y="2531762"/>
                <a:ext cx="11109960" cy="965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800"/>
                  </a:lnSpc>
                  <a:tabLst>
                    <a:tab pos="566293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A.公比为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的等比数列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.公比为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的等比数列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  <a:p>
                <a:pPr latinLnBrk="1">
                  <a:lnSpc>
                    <a:spcPts val="3800"/>
                  </a:lnSpc>
                  <a:tabLst>
                    <a:tab pos="5662930" algn="l"/>
                  </a:tabLst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.公比为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的等比数列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.公比为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ad>
                          <m:rad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g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ad>
                          <m:rad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g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的等比数列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4" name="QC_7_BD.75_2#eb070f640.choices?vaa=1&amp;vcp=1&amp;vop=1&amp;pid=98f777a9b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31762"/>
                <a:ext cx="11109960" cy="965200"/>
              </a:xfrm>
              <a:prstGeom prst="rect">
                <a:avLst/>
              </a:prstGeom>
              <a:blipFill>
                <a:blip r:embed="rId4"/>
                <a:stretch>
                  <a:fillRect l="-1317" b="-628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7_AS.76_1#eb070f640?vaa=1&amp;vcp=1&amp;vop=1&amp;pid=98f777a9b&amp;color=36,64,97&amp;vtp=1&amp;bbb=1&amp;hb=1"/>
              <p:cNvSpPr/>
              <p:nvPr/>
            </p:nvSpPr>
            <p:spPr>
              <a:xfrm>
                <a:off x="539496" y="3496962"/>
                <a:ext cx="11109960" cy="182060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，所有项之和为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.由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的前四项之和等于第五项起以后所有项之和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题意得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𝑞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</m:t>
                                </m:r>
                              </m:sup>
                            </m:sSup>
                          </m:e>
                        </m: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=±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ad>
                          <m:ra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g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因为数列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的奇数项组成的数列，所以数列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为公比为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的等比数列.故选B.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7_AS.76_1#eb070f640?vaa=1&amp;vcp=1&amp;vop=1&amp;pid=98f777a9b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496962"/>
                <a:ext cx="11109960" cy="1820609"/>
              </a:xfrm>
              <a:prstGeom prst="rect">
                <a:avLst/>
              </a:prstGeom>
              <a:blipFill>
                <a:blip r:embed="rId5"/>
                <a:stretch>
                  <a:fillRect l="-1317" b="-469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6&amp;si=36checked= 1 &amp; amp; version = 1.0.5checked=1&amp;version=1.0.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7_BD.79_1#577438651?vaa=1&amp;vcp=1&amp;vop=1&amp;pid=98f777a9b&amp;color=36,64,97&amp;vtp=1&amp;bt=1&amp;bbb=1"/>
              <p:cNvSpPr/>
              <p:nvPr/>
            </p:nvSpPr>
            <p:spPr>
              <a:xfrm>
                <a:off x="539496" y="1832914"/>
                <a:ext cx="11109960" cy="469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2-2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设等比数列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15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2" name="QB_7_BD.79_1#577438651?vaa=1&amp;vcp=1&amp;vop=1&amp;pid=98f777a9b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832914"/>
                <a:ext cx="11109960" cy="469900"/>
              </a:xfrm>
              <a:prstGeom prst="rect">
                <a:avLst/>
              </a:prstGeom>
              <a:blipFill>
                <a:blip r:embed="rId3"/>
                <a:stretch>
                  <a:fillRect l="-1317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7_AN.81_1#577438651.blank?vaa=1&amp;vcp=1&amp;vop=1&amp;pid=98f777a9b&amp;color=36,64,97&amp;vpa=11&amp;vtp=1&amp;bbb=1&amp;rh=30.54504"/>
              <p:cNvSpPr/>
              <p:nvPr/>
            </p:nvSpPr>
            <p:spPr>
              <a:xfrm>
                <a:off x="5935726" y="1882634"/>
                <a:ext cx="214313" cy="38792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7_AN.81_1#577438651.blank?vaa=1&amp;vcp=1&amp;vop=1&amp;pid=98f777a9b&amp;color=36,64,97&amp;vpa=11&amp;vtp=1&amp;bbb=1&amp;rh=30.5450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35726" y="1882634"/>
                <a:ext cx="214313" cy="387922"/>
              </a:xfrm>
              <a:prstGeom prst="rect">
                <a:avLst/>
              </a:prstGeom>
              <a:blipFill>
                <a:blip r:embed="rId4"/>
                <a:stretch>
                  <a:fillRect b="-1746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7_AS.80_1#577438651?vaa=1&amp;vcp=1&amp;vop=1&amp;pid=98f777a9b&amp;color=36,64,97&amp;vtp=1&amp;bbb=1"/>
              <p:cNvSpPr/>
              <p:nvPr/>
            </p:nvSpPr>
            <p:spPr>
              <a:xfrm>
                <a:off x="539496" y="2308528"/>
                <a:ext cx="11109960" cy="2667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因为等比数列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，且由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成等比数列，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成等比数列.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成等比数列，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15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b>
                        </m:sSub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10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.所以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15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4" name="QB_7_AS.80_1#577438651?vaa=1&amp;vcp=1&amp;vop=1&amp;pid=98f777a9b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08528"/>
                <a:ext cx="11109960" cy="2667000"/>
              </a:xfrm>
              <a:prstGeom prst="rect">
                <a:avLst/>
              </a:prstGeom>
              <a:blipFill>
                <a:blip r:embed="rId5"/>
                <a:stretch>
                  <a:fillRect l="-1317" b="-183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7&amp;si=37checked= 1 &amp; amp; version = 1.0.5checked=1&amp;version=1.0.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7_BD.83_1#c1877333d?vaa=1&amp;vcp=1&amp;vop=1&amp;pid=98f777a9b&amp;color=36,64,97&amp;vtp=1&amp;bt=1&amp;bbb=1&amp;hb=1"/>
              <p:cNvSpPr/>
              <p:nvPr/>
            </p:nvSpPr>
            <p:spPr>
              <a:xfrm>
                <a:off x="539496" y="1419593"/>
                <a:ext cx="11109960" cy="7956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2-3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等比数列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的首项为2，项数为奇数，其奇数项之和为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，偶数项之和为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，则这个等比数列的公比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 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又令该数列的前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项的积为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的最大值为</a:t>
                </a:r>
                <a:r>
                  <a:rPr lang="en-US" altLang="zh-CN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2" name="QB_7_BD.83_1#c1877333d?vaa=1&amp;vcp=1&amp;vop=1&amp;pid=98f777a9b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419593"/>
                <a:ext cx="11109960" cy="795655"/>
              </a:xfrm>
              <a:prstGeom prst="rect">
                <a:avLst/>
              </a:prstGeom>
              <a:blipFill>
                <a:blip r:embed="rId3"/>
                <a:stretch>
                  <a:fillRect l="-1317" r="-1811" b="-176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7_AN.85_1#c1877333d.blank?vaa=1&amp;vcp=1&amp;vop=1&amp;pid=98f777a9b&amp;color=36,64,97&amp;vpa=12&amp;vtp=1&amp;bbb=1&amp;rh=30.5"/>
              <p:cNvSpPr/>
              <p:nvPr/>
            </p:nvSpPr>
            <p:spPr>
              <a:xfrm>
                <a:off x="11414061" y="1310881"/>
                <a:ext cx="214313" cy="3873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7_AN.85_1#c1877333d.blank?vaa=1&amp;vcp=1&amp;vop=1&amp;pid=98f777a9b&amp;color=36,64,97&amp;vpa=12&amp;vtp=1&amp;bbb=1&amp;rh=30.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14061" y="1310881"/>
                <a:ext cx="214313" cy="387350"/>
              </a:xfrm>
              <a:prstGeom prst="rect">
                <a:avLst/>
              </a:prstGeom>
              <a:blipFill>
                <a:blip r:embed="rId4"/>
                <a:stretch>
                  <a:fillRect b="-156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B_7_AN.86_1#c1877333d.blank?vaa=1&amp;vcp=1&amp;vop=1&amp;pid=98f777a9b&amp;color=36,64,97&amp;vpa=13&amp;vtp=1"/>
          <p:cNvSpPr/>
          <p:nvPr/>
        </p:nvSpPr>
        <p:spPr>
          <a:xfrm>
            <a:off x="5246656" y="1812657"/>
            <a:ext cx="280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endParaRPr lang="en-US" altLang="zh-CN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7_AS.84_1#c1877333d?vaa=1&amp;vcp=1&amp;vop=1&amp;pid=98f777a9b&amp;color=36,64,97&amp;vtp=1&amp;bbb=1&amp;hb=1"/>
              <p:cNvSpPr/>
              <p:nvPr/>
            </p:nvSpPr>
            <p:spPr>
              <a:xfrm>
                <a:off x="539496" y="2219566"/>
                <a:ext cx="11109960" cy="27798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共有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项，奇数项之和为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奇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，偶数项之和为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偶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，由题意得</a:t>
                </a: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奇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偶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奇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+⋯+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sub>
                        </m:sSub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⋅⋯⋅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1+2+⋯+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d>
                                  <m:dPr>
                                    <m:ctrlPr>
                                      <a:rPr lang="en-US" altLang="zh-CN" sz="1800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𝑛</m:t>
                                    </m:r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−1</m:t>
                                    </m:r>
                                  </m:e>
                                </m:d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或2时，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取得最大值2.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B_7_AS.84_1#c1877333d?vaa=1&amp;vcp=1&amp;vop=1&amp;pid=98f777a9b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219566"/>
                <a:ext cx="11109960" cy="2779840"/>
              </a:xfrm>
              <a:prstGeom prst="rect">
                <a:avLst/>
              </a:prstGeom>
              <a:blipFill>
                <a:blip r:embed="rId5"/>
                <a:stretch>
                  <a:fillRect l="-1317" b="-504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8&amp;si=38checked= 1 &amp; amp; version = 1.0.5checked=1&amp;version=1.0.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BD.88_1#8b251afb4?vcp=1&amp;vop=1&amp;pid=98f777a9b&amp;color=36,64,97&amp;vtp=1&amp;bt=1&amp;bbb=1"/>
              <p:cNvSpPr/>
              <p:nvPr/>
            </p:nvSpPr>
            <p:spPr>
              <a:xfrm>
                <a:off x="539496" y="1688800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2-4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是由正数组成的等比数列，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是其前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项和.求证：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log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0.5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log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0.5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log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0.5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7_BD.88_1#8b251afb4?vcp=1&amp;vop=1&amp;pid=98f777a9b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688800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AN.89_1#8b251afb4?vcp=1&amp;vop=1&amp;pid=98f777a9b&amp;color=36,64,97&amp;vtp=1&amp;bbb=1"/>
              <p:cNvSpPr/>
              <p:nvPr/>
            </p:nvSpPr>
            <p:spPr>
              <a:xfrm>
                <a:off x="539496" y="2049734"/>
                <a:ext cx="11109960" cy="31989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【证明】设等比数列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的公比为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，由已知得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e>
                    </m:d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根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据对数函数的单调性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log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0.5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log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0.5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log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0.5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7_AN.89_1#8b251afb4?vcp=1&amp;vop=1&amp;pid=98f777a9b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49734"/>
                <a:ext cx="11109960" cy="3198940"/>
              </a:xfrm>
              <a:prstGeom prst="rect">
                <a:avLst/>
              </a:prstGeom>
              <a:blipFill>
                <a:blip r:embed="rId4"/>
                <a:stretch>
                  <a:fillRect l="-1317" b="-438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checked= 1 &amp; amp; version = 1.0.5checked=1&amp;version=1.0.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4d8421f3b.fixed?vcp=1&amp;pid=0cc810eb6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090672" cy="1188720"/>
          </a:xfrm>
          <a:prstGeom prst="rect">
            <a:avLst/>
          </a:prstGeom>
        </p:spPr>
      </p:pic>
      <p:sp>
        <p:nvSpPr>
          <p:cNvPr id="3" name="C_3_BD#4d8421f3b.fixed?vcp=1&amp;pid=0cc810eb6&amp;color=61,88,159&amp;vtp=1&amp;bbb=1"/>
          <p:cNvSpPr/>
          <p:nvPr/>
        </p:nvSpPr>
        <p:spPr>
          <a:xfrm>
            <a:off x="694944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5.3.2</a:t>
            </a:r>
            <a:endParaRPr lang="en-US" altLang="zh-CN" sz="5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_3_BD#4d8421f3b.fixed?vcp=1&amp;pid=0cc810eb6&amp;color=61,88,159&amp;vtp=1&amp;bbb=1"/>
              <p:cNvSpPr/>
              <p:nvPr/>
            </p:nvSpPr>
            <p:spPr>
              <a:xfrm>
                <a:off x="4315968" y="2587752"/>
                <a:ext cx="7671816" cy="12791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7100"/>
                  </a:lnSpc>
                </a:pPr>
                <a:r>
                  <a:rPr lang="en-US" altLang="zh-CN" sz="5400" b="0" i="0" dirty="0">
                    <a:solidFill>
                      <a:srgbClr val="3D589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等比数列的前</a:t>
                </a:r>
                <a14:m>
                  <m:oMath xmlns:m="http://schemas.openxmlformats.org/officeDocument/2006/math">
                    <m:r>
                      <a:rPr lang="en-US" altLang="zh-CN" sz="5400" b="0" i="0">
                        <a:solidFill>
                          <a:srgbClr val="3D589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5400" b="0" i="0" dirty="0">
                    <a:solidFill>
                      <a:srgbClr val="3D589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</a:t>
                </a:r>
                <a:endParaRPr lang="en-US" altLang="zh-CN" sz="5400" dirty="0"/>
              </a:p>
            </p:txBody>
          </p:sp>
        </mc:Choice>
        <mc:Fallback xmlns="">
          <p:sp>
            <p:nvSpPr>
              <p:cNvPr id="4" name="C_3_BD#4d8421f3b.fixed?vcp=1&amp;pid=0cc810eb6&amp;color=61,88,159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5968" y="2587752"/>
                <a:ext cx="7671816" cy="1279144"/>
              </a:xfrm>
              <a:prstGeom prst="rect">
                <a:avLst/>
              </a:prstGeom>
              <a:blipFill>
                <a:blip r:embed="rId4"/>
                <a:stretch>
                  <a:fillRect l="-5401" t="-1578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9&amp;si=39checked= 1 &amp; amp; version = 1.0.5checked=1&amp;version=1.0.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467a743ad?vcp=1&amp;pid=9ab9a16b7&amp;color=101,101,255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题型3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数列求和</a:t>
            </a:r>
            <a:endParaRPr lang="en-US" altLang="zh-CN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BD.90_1#95562776a?vcp=1&amp;vop=1&amp;pid=467a743ad&amp;color=36,64,97&amp;vtp=1&amp;bbb=1"/>
              <p:cNvSpPr/>
              <p:nvPr/>
            </p:nvSpPr>
            <p:spPr>
              <a:xfrm>
                <a:off x="539496" y="1324192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例3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的通项公式为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7_BD.90_1#95562776a?vcp=1&amp;vop=1&amp;pid=467a743ad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24192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8_BD.91_1#78f350cac?vcp=1&amp;vop=1&amp;pid=95562776a&amp;color=36,64,97&amp;vtp=1&amp;bbb=1"/>
              <p:cNvSpPr/>
              <p:nvPr/>
            </p:nvSpPr>
            <p:spPr>
              <a:xfrm>
                <a:off x="539496" y="1730144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的通项公式；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8_BD.91_1#78f350cac?vcp=1&amp;vop=1&amp;pid=95562776a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730144"/>
                <a:ext cx="11109960" cy="363665"/>
              </a:xfrm>
              <a:prstGeom prst="rect">
                <a:avLst/>
              </a:prstGeom>
              <a:blipFill>
                <a:blip r:embed="rId4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8_AN.92_1#78f350cac?vcp=1&amp;vop=1&amp;pid=95562776a&amp;color=36,64,97&amp;vtp=1&amp;bbb=1"/>
              <p:cNvSpPr/>
              <p:nvPr/>
            </p:nvSpPr>
            <p:spPr>
              <a:xfrm>
                <a:off x="539496" y="2103461"/>
                <a:ext cx="11109960" cy="1346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=1,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≥2,</m:t>
                            </m:r>
                          </m:e>
                        </m:eqArr>
                      </m:e>
                    </m:d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5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2,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=1,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≥2,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时也满足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的通项公式为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∈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1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𝐍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8_AN.92_1#78f350cac?vcp=1&amp;vop=1&amp;pid=95562776a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03461"/>
                <a:ext cx="11109960" cy="1346200"/>
              </a:xfrm>
              <a:prstGeom prst="rect">
                <a:avLst/>
              </a:prstGeom>
              <a:blipFill>
                <a:blip r:embed="rId5"/>
                <a:stretch>
                  <a:fillRect l="-1317" b="-45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0&amp;si=40checked= 1 &amp; amp; version = 1.0.5checked=1&amp;version=1.0.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8_BD.93_1#8039c3d05?vcp=1&amp;vop=1&amp;pid=95562776a&amp;color=36,64,97&amp;vtp=1&amp;bt=1&amp;bbb=1"/>
              <p:cNvSpPr/>
              <p:nvPr/>
            </p:nvSpPr>
            <p:spPr>
              <a:xfrm>
                <a:off x="539496" y="1305514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8_BD.93_1#8039c3d05?vcp=1&amp;vop=1&amp;pid=95562776a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05514"/>
                <a:ext cx="11109960" cy="363665"/>
              </a:xfrm>
              <a:prstGeom prst="rect">
                <a:avLst/>
              </a:prstGeom>
              <a:blipFill>
                <a:blip r:embed="rId3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8_AN.94_1#8039c3d05?vcp=1&amp;vop=1&amp;pid=95562776a&amp;color=36,64,97&amp;vtp=1&amp;bbb=1"/>
              <p:cNvSpPr/>
              <p:nvPr/>
            </p:nvSpPr>
            <p:spPr>
              <a:xfrm>
                <a:off x="539496" y="1679149"/>
                <a:ext cx="11109960" cy="4038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【解】由（1）及题意，得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=2+4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+6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+8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+6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+8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①−②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=2+2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2−2</m:t>
                        </m:r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e>
                        </m:d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d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1−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</m:d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=2+4+6+8+⋯+2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7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综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m>
                                  <m:mPr>
                                    <m:mcs>
                                      <m:mc>
                                        <m:mcPr>
                                          <m:count m:val="1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en-US" altLang="zh-CN" sz="1800" b="0" i="1" dirty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mPr>
                                  <m:mr>
                                    <m:e>
                                      <m:sSup>
                                        <m:sSupPr>
                                          <m:ctrlPr>
                                            <a:rPr lang="en-US" altLang="zh-CN" sz="1800" b="0" i="1" dirty="0">
                                              <a:solidFill>
                                                <a:srgbClr val="6565FF"/>
                                              </a:solidFill>
                                              <a:latin typeface="Cambria Math" panose="02040503050406030204" pitchFamily="18" charset="0"/>
                                              <a:ea typeface="微软雅黑" pitchFamily="34" charset="-122"/>
                                              <a:cs typeface="Times New Roman" pitchFamily="34" charset="-12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altLang="zh-CN" sz="1800" b="0" i="0">
                                              <a:solidFill>
                                                <a:srgbClr val="6565FF"/>
                                              </a:solidFill>
                                              <a:latin typeface="Cambria Math" pitchFamily="34" charset="0"/>
                                              <a:ea typeface="Cambria Math" pitchFamily="34" charset="-122"/>
                                              <a:cs typeface="Cambria Math" pitchFamily="34" charset="-120"/>
                                            </a:rPr>
                                            <m:t>𝑛</m:t>
                                          </m:r>
                                        </m:e>
                                        <m:sup>
                                          <m:r>
                                            <a:rPr lang="en-US" altLang="zh-CN" sz="1800" b="0" i="0">
                                              <a:solidFill>
                                                <a:srgbClr val="6565FF"/>
                                              </a:solidFill>
                                              <a:latin typeface="Cambria Math" pitchFamily="34" charset="0"/>
                                              <a:ea typeface="Cambria Math" pitchFamily="34" charset="-122"/>
                                              <a:cs typeface="Cambria Math" pitchFamily="34" charset="-12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  <m:r>
                                        <a:rPr lang="en-US" altLang="zh-CN" sz="1800" b="0" i="0">
                                          <a:solidFill>
                                            <a:srgbClr val="6565FF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+</m:t>
                                      </m:r>
                                      <m:r>
                                        <a:rPr lang="en-US" altLang="zh-CN" sz="1800" b="0" i="0">
                                          <a:solidFill>
                                            <a:srgbClr val="6565FF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𝑛</m:t>
                                      </m:r>
                                      <m:r>
                                        <a:rPr lang="en-US" altLang="zh-CN" sz="1800" b="0" i="0">
                                          <a:solidFill>
                                            <a:srgbClr val="6565FF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,</m:t>
                                      </m:r>
                                      <m:r>
                                        <a:rPr lang="en-US" altLang="zh-CN" sz="1800" b="0" i="0">
                                          <a:solidFill>
                                            <a:srgbClr val="6565FF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𝑥</m:t>
                                      </m:r>
                                      <m:r>
                                        <a:rPr lang="en-US" altLang="zh-CN" sz="1800" b="0" i="0">
                                          <a:solidFill>
                                            <a:srgbClr val="6565FF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=1,</m:t>
                                      </m:r>
                                    </m:e>
                                  </m:mr>
                                  <m:mr>
                                    <m:e>
                                      <m:r>
                                        <a:rPr lang="en-US" altLang="zh-CN" sz="1800" b="0" i="0">
                                          <a:solidFill>
                                            <a:srgbClr val="6565FF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2−2</m:t>
                                      </m:r>
                                      <m:d>
                                        <m:dPr>
                                          <m:ctrlPr>
                                            <a:rPr lang="en-US" altLang="zh-CN" sz="1800" b="0" i="1" dirty="0">
                                              <a:solidFill>
                                                <a:srgbClr val="6565FF"/>
                                              </a:solidFill>
                                              <a:latin typeface="Cambria Math" panose="02040503050406030204" pitchFamily="18" charset="0"/>
                                              <a:ea typeface="微软雅黑" pitchFamily="34" charset="-122"/>
                                              <a:cs typeface="Times New Roman" pitchFamily="34" charset="-12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altLang="zh-CN" sz="1800" b="0" i="0">
                                              <a:solidFill>
                                                <a:srgbClr val="6565FF"/>
                                              </a:solidFill>
                                              <a:latin typeface="Cambria Math" pitchFamily="34" charset="0"/>
                                              <a:ea typeface="Cambria Math" pitchFamily="34" charset="-122"/>
                                              <a:cs typeface="Cambria Math" pitchFamily="34" charset="-120"/>
                                            </a:rPr>
                                            <m:t>𝑛</m:t>
                                          </m:r>
                                          <m:r>
                                            <a:rPr lang="en-US" altLang="zh-CN" sz="1800" b="0" i="0">
                                              <a:solidFill>
                                                <a:srgbClr val="6565FF"/>
                                              </a:solidFill>
                                              <a:latin typeface="Cambria Math" pitchFamily="34" charset="0"/>
                                              <a:ea typeface="Cambria Math" pitchFamily="34" charset="-122"/>
                                              <a:cs typeface="Cambria Math" pitchFamily="34" charset="-120"/>
                                            </a:rPr>
                                            <m:t>+1</m:t>
                                          </m:r>
                                        </m:e>
                                      </m:d>
                                      <m:sSup>
                                        <m:sSupPr>
                                          <m:ctrlPr>
                                            <a:rPr lang="en-US" altLang="zh-CN" sz="1800" b="0" i="1" dirty="0">
                                              <a:solidFill>
                                                <a:srgbClr val="6565FF"/>
                                              </a:solidFill>
                                              <a:latin typeface="Cambria Math" panose="02040503050406030204" pitchFamily="18" charset="0"/>
                                              <a:ea typeface="微软雅黑" pitchFamily="34" charset="-122"/>
                                              <a:cs typeface="Times New Roman" pitchFamily="34" charset="-12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altLang="zh-CN" sz="1800" b="0" i="0">
                                              <a:solidFill>
                                                <a:srgbClr val="6565FF"/>
                                              </a:solidFill>
                                              <a:latin typeface="Cambria Math" pitchFamily="34" charset="0"/>
                                              <a:ea typeface="Cambria Math" pitchFamily="34" charset="-122"/>
                                              <a:cs typeface="Cambria Math" pitchFamily="34" charset="-120"/>
                                            </a:rPr>
                                            <m:t>𝑥</m:t>
                                          </m:r>
                                        </m:e>
                                        <m:sup>
                                          <m:r>
                                            <a:rPr lang="en-US" altLang="zh-CN" sz="1800" b="0" i="0">
                                              <a:solidFill>
                                                <a:srgbClr val="6565FF"/>
                                              </a:solidFill>
                                              <a:latin typeface="Cambria Math" pitchFamily="34" charset="0"/>
                                              <a:ea typeface="Cambria Math" pitchFamily="34" charset="-122"/>
                                              <a:cs typeface="Cambria Math" pitchFamily="34" charset="-120"/>
                                            </a:rPr>
                                            <m:t>𝑛</m:t>
                                          </m:r>
                                        </m:sup>
                                      </m:sSup>
                                      <m:r>
                                        <a:rPr lang="en-US" altLang="zh-CN" sz="1800" b="0" i="0">
                                          <a:solidFill>
                                            <a:srgbClr val="6565FF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+2</m:t>
                                      </m:r>
                                      <m:r>
                                        <a:rPr lang="en-US" altLang="zh-CN" sz="1800" b="0" i="0">
                                          <a:solidFill>
                                            <a:srgbClr val="6565FF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𝑛</m:t>
                                      </m:r>
                                      <m:sSup>
                                        <m:sSupPr>
                                          <m:ctrlPr>
                                            <a:rPr lang="en-US" altLang="zh-CN" sz="1800" b="0" i="1" dirty="0">
                                              <a:solidFill>
                                                <a:srgbClr val="6565FF"/>
                                              </a:solidFill>
                                              <a:latin typeface="Cambria Math" panose="02040503050406030204" pitchFamily="18" charset="0"/>
                                              <a:ea typeface="微软雅黑" pitchFamily="34" charset="-122"/>
                                              <a:cs typeface="Times New Roman" pitchFamily="34" charset="-12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altLang="zh-CN" sz="1800" b="0" i="0">
                                              <a:solidFill>
                                                <a:srgbClr val="6565FF"/>
                                              </a:solidFill>
                                              <a:latin typeface="Cambria Math" pitchFamily="34" charset="0"/>
                                              <a:ea typeface="Cambria Math" pitchFamily="34" charset="-122"/>
                                              <a:cs typeface="Cambria Math" pitchFamily="34" charset="-120"/>
                                            </a:rPr>
                                            <m:t>𝑥</m:t>
                                          </m:r>
                                        </m:e>
                                        <m:sup>
                                          <m:r>
                                            <a:rPr lang="en-US" altLang="zh-CN" sz="1800" b="0" i="0">
                                              <a:solidFill>
                                                <a:srgbClr val="6565FF"/>
                                              </a:solidFill>
                                              <a:latin typeface="Cambria Math" pitchFamily="34" charset="0"/>
                                              <a:ea typeface="Cambria Math" pitchFamily="34" charset="-122"/>
                                              <a:cs typeface="Cambria Math" pitchFamily="34" charset="-120"/>
                                            </a:rPr>
                                            <m:t>𝑛</m:t>
                                          </m:r>
                                          <m:r>
                                            <a:rPr lang="en-US" altLang="zh-CN" sz="1800" b="0" i="0">
                                              <a:solidFill>
                                                <a:srgbClr val="6565FF"/>
                                              </a:solidFill>
                                              <a:latin typeface="Cambria Math" pitchFamily="34" charset="0"/>
                                              <a:ea typeface="Cambria Math" pitchFamily="34" charset="-122"/>
                                              <a:cs typeface="Cambria Math" pitchFamily="34" charset="-120"/>
                                            </a:rPr>
                                            <m:t>+1</m:t>
                                          </m:r>
                                        </m:sup>
                                      </m:sSup>
                                    </m:e>
                                  </m:mr>
                                </m:m>
                              </m:num>
                              <m:den>
                                <m:sSup>
                                  <m:sSupPr>
                                    <m:ctrlPr>
                                      <a:rPr lang="en-US" altLang="zh-CN" sz="1800" b="0" i="1" dirty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altLang="zh-CN" sz="1800" b="0" i="1" dirty="0">
                                            <a:solidFill>
                                              <a:srgbClr val="6565FF"/>
                                            </a:solidFill>
                                            <a:latin typeface="Cambria Math" panose="02040503050406030204" pitchFamily="18" charset="0"/>
                                            <a:ea typeface="微软雅黑" pitchFamily="34" charset="-122"/>
                                            <a:cs typeface="Times New Roman" pitchFamily="34" charset="-12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altLang="zh-CN" sz="1800" b="0" i="0">
                                            <a:solidFill>
                                              <a:srgbClr val="6565FF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1−</m:t>
                                        </m:r>
                                        <m:r>
                                          <a:rPr lang="en-US" altLang="zh-CN" sz="1800" b="0" i="0">
                                            <a:solidFill>
                                              <a:srgbClr val="6565FF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𝑥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2</m:t>
                                    </m:r>
                                  </m:sup>
                                </m:sSup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≠1.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8_AN.94_1#8039c3d05?vcp=1&amp;vop=1&amp;pid=95562776a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679149"/>
                <a:ext cx="11109960" cy="4038600"/>
              </a:xfrm>
              <a:prstGeom prst="rect">
                <a:avLst/>
              </a:prstGeom>
              <a:blipFill>
                <a:blip r:embed="rId4"/>
                <a:stretch>
                  <a:fillRect l="-1317" b="-15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1&amp;si=41checked= 1 &amp; amp; version = 1.0.5checked=1&amp;version=1.0.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EX.95_1#95562776a?vcp=1&amp;vop=1&amp;pid=467a743ad&amp;color=36,64,97&amp;mp=1&amp;vtp=1&amp;bt=1&amp;bbb=1&amp;hb=1"/>
              <p:cNvSpPr/>
              <p:nvPr/>
            </p:nvSpPr>
            <p:spPr>
              <a:xfrm>
                <a:off x="539496" y="3016713"/>
                <a:ext cx="11109960" cy="1027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【思路分析】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（1）应用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的关系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=1,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≥2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求解;（2）由题设知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为等差数列，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等比数列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，因此可用错位相减法求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O_7_EX.95_1#95562776a?vcp=1&amp;vop=1&amp;pid=467a743ad&amp;color=36,64,97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016713"/>
                <a:ext cx="11109960" cy="1027240"/>
              </a:xfrm>
              <a:prstGeom prst="rect">
                <a:avLst/>
              </a:prstGeom>
              <a:blipFill>
                <a:blip r:embed="rId3"/>
                <a:stretch>
                  <a:fillRect l="-1317" r="-110" b="-1369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2&amp;si=42checked= 1 &amp; amp; version = 1.0.5checked=1&amp;version=1.0.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7_BD.96_1#9859ebe21?vaa=1&amp;vcp=1&amp;vop=1&amp;pid=467a743ad&amp;color=36,64,97&amp;vtp=1&amp;bt=1&amp;bbb=1"/>
              <p:cNvSpPr/>
              <p:nvPr/>
            </p:nvSpPr>
            <p:spPr>
              <a:xfrm>
                <a:off x="539496" y="1001731"/>
                <a:ext cx="11109960" cy="49688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3-1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p>
                      </m:den>
                    </m:f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项和为(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2" name="QC_7_BD.96_1#9859ebe21?vaa=1&amp;vcp=1&amp;vop=1&amp;pid=467a743ad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001731"/>
                <a:ext cx="11109960" cy="496888"/>
              </a:xfrm>
              <a:prstGeom prst="rect">
                <a:avLst/>
              </a:prstGeom>
              <a:blipFill>
                <a:blip r:embed="rId3"/>
                <a:stretch>
                  <a:fillRect l="-1317" b="-170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98_1#9859ebe21.bracket?vaa=1&amp;vcp=1&amp;vop=1&amp;pid=467a743ad&amp;color=36,64,97&amp;vpa=14&amp;vtp=1"/>
          <p:cNvSpPr/>
          <p:nvPr/>
        </p:nvSpPr>
        <p:spPr>
          <a:xfrm>
            <a:off x="8418259" y="1159591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7_BD.96_2#9859ebe21.choices?vaa=1&amp;vcp=1&amp;vop=1&amp;pid=467a743ad&amp;color=36,64,97&amp;vtp=1&amp;bbb=1"/>
              <p:cNvSpPr/>
              <p:nvPr/>
            </p:nvSpPr>
            <p:spPr>
              <a:xfrm>
                <a:off x="539496" y="1505793"/>
                <a:ext cx="11109960" cy="32702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2900"/>
                  </a:lnSpc>
                  <a:tabLst>
                    <a:tab pos="2736215" algn="l"/>
                    <a:tab pos="5447030" algn="l"/>
                    <a:tab pos="837374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7_BD.96_2#9859ebe21.choices?vaa=1&amp;vcp=1&amp;vop=1&amp;pid=467a743ad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505793"/>
                <a:ext cx="11109960" cy="327025"/>
              </a:xfrm>
              <a:prstGeom prst="rect">
                <a:avLst/>
              </a:prstGeom>
              <a:blipFill>
                <a:blip r:embed="rId4"/>
                <a:stretch>
                  <a:fillRect l="-1317" t="-7407" b="-4444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7_AS.97_1#9859ebe21?vaa=1&amp;vcp=1&amp;vop=1&amp;pid=467a743ad&amp;color=36,64,97&amp;vtp=1&amp;bbb=1&amp;hb=1"/>
              <p:cNvSpPr/>
              <p:nvPr/>
            </p:nvSpPr>
            <p:spPr>
              <a:xfrm>
                <a:off x="539496" y="1840946"/>
                <a:ext cx="11109960" cy="41482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p>
                      </m:den>
                    </m:f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，两式相减得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p>
                      </m:den>
                    </m:f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∈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1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𝐍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=1×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+2×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+3×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=1×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+2×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+3×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两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式相减得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+⋯+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p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−1</m:t>
                                </m:r>
                              </m:sup>
                            </m:sSup>
                          </m:e>
                        </m: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28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e>
                    </m:d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.故选B.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7_AS.97_1#9859ebe21?vaa=1&amp;vcp=1&amp;vop=1&amp;pid=467a743ad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840946"/>
                <a:ext cx="11109960" cy="4148265"/>
              </a:xfrm>
              <a:prstGeom prst="rect">
                <a:avLst/>
              </a:prstGeom>
              <a:blipFill>
                <a:blip r:embed="rId5"/>
                <a:stretch>
                  <a:fillRect l="-1317" b="-33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3&amp;si=43checked= 1 &amp; amp; version = 1.0.5checked=1&amp;version=1.0.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BD.100_1#947cfdc6b?vcp=1&amp;vop=1&amp;pid=467a743ad&amp;color=36,64,97&amp;vtp=1&amp;bt=1&amp;bbb=1"/>
              <p:cNvSpPr/>
              <p:nvPr/>
            </p:nvSpPr>
            <p:spPr>
              <a:xfrm>
                <a:off x="539496" y="1379619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3-2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是公比不为1的等比数列，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的等差中项.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7_BD.100_1#947cfdc6b?vcp=1&amp;vop=1&amp;pid=467a743ad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79619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8_BD.101_1#d7a55b556?vcp=1&amp;vop=1&amp;pid=947cfdc6b&amp;color=36,64,97&amp;vtp=1&amp;bbb=1"/>
              <p:cNvSpPr/>
              <p:nvPr/>
            </p:nvSpPr>
            <p:spPr>
              <a:xfrm>
                <a:off x="539496" y="1782526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的公比；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8_BD.101_1#d7a55b556?vcp=1&amp;vop=1&amp;pid=947cfdc6b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782526"/>
                <a:ext cx="11109960" cy="363665"/>
              </a:xfrm>
              <a:prstGeom prst="rect">
                <a:avLst/>
              </a:prstGeom>
              <a:blipFill>
                <a:blip r:embed="rId4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8_AN.102_1#d7a55b556?vcp=1&amp;vop=1&amp;pid=947cfdc6b&amp;color=36,64,97&amp;vtp=1&amp;bbb=1"/>
              <p:cNvSpPr/>
              <p:nvPr/>
            </p:nvSpPr>
            <p:spPr>
              <a:xfrm>
                <a:off x="539496" y="2155843"/>
                <a:ext cx="11109960" cy="7728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的公比为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,由题设得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（舍去），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的公比为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8_AN.102_1#d7a55b556?vcp=1&amp;vop=1&amp;pid=947cfdc6b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55843"/>
                <a:ext cx="11109960" cy="772859"/>
              </a:xfrm>
              <a:prstGeom prst="rect">
                <a:avLst/>
              </a:prstGeom>
              <a:blipFill>
                <a:blip r:embed="rId5"/>
                <a:stretch>
                  <a:fillRect l="-1317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8_BD.103_1#bedb6c9ca?vcp=1&amp;vop=1&amp;pid=947cfdc6b&amp;color=36,64,97&amp;vtp=1&amp;bbb=1"/>
              <p:cNvSpPr/>
              <p:nvPr/>
            </p:nvSpPr>
            <p:spPr>
              <a:xfrm>
                <a:off x="539496" y="2979501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8_BD.103_1#bedb6c9ca?vcp=1&amp;vop=1&amp;pid=947cfdc6b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79501"/>
                <a:ext cx="11109960" cy="363665"/>
              </a:xfrm>
              <a:prstGeom prst="rect">
                <a:avLst/>
              </a:prstGeom>
              <a:blipFill>
                <a:blip r:embed="rId6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8_AN.104_1#bedb6c9ca?vcp=1&amp;vop=1&amp;pid=947cfdc6b&amp;color=36,64,97&amp;vtp=1&amp;bbb=1"/>
              <p:cNvSpPr/>
              <p:nvPr/>
            </p:nvSpPr>
            <p:spPr>
              <a:xfrm>
                <a:off x="539496" y="3352818"/>
                <a:ext cx="11109960" cy="2133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项和.由（1）及题设可得，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</m:t>
                            </m:r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=1+2×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</m:t>
                            </m:r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=−2+2×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</m:t>
                            </m:r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</m:t>
                            </m:r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</m:t>
                            </m:r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</m:t>
                            </m:r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</m:t>
                            </m:r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</m:t>
                            </m:r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d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−2</m:t>
                                </m:r>
                              </m:e>
                            </m:d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</m:t>
                            </m:r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e>
                        </m:d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d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−2</m:t>
                                </m:r>
                              </m:e>
                            </m:d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6" name="QO_8_AN.104_1#bedb6c9ca?vcp=1&amp;vop=1&amp;pid=947cfdc6b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352818"/>
                <a:ext cx="11109960" cy="2133600"/>
              </a:xfrm>
              <a:prstGeom prst="rect">
                <a:avLst/>
              </a:prstGeom>
              <a:blipFill>
                <a:blip r:embed="rId7"/>
                <a:stretch>
                  <a:fillRect l="-1317" r="-1317" b="-4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4&amp;si=44checked= 1 &amp; amp; version = 1.0.5checked=1&amp;version=1.0.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BD.105_1#fb37d2119?vcp=1&amp;vop=1&amp;pid=467a743ad&amp;color=36,64,97&amp;vtp=1&amp;bt=1&amp;bbb=1"/>
              <p:cNvSpPr/>
              <p:nvPr/>
            </p:nvSpPr>
            <p:spPr>
              <a:xfrm>
                <a:off x="539496" y="1780273"/>
                <a:ext cx="11109960" cy="482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例4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求和：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den>
                        </m:f>
                      </m:e>
                    </m:d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𝑦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e>
                    </m:d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𝑦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p>
                            </m:sSup>
                          </m:den>
                        </m:f>
                      </m:e>
                    </m:d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𝑥𝑦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≠0,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≠1,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≠1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7_BD.105_1#fb37d2119?vcp=1&amp;vop=1&amp;pid=467a743ad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780273"/>
                <a:ext cx="11109960" cy="482600"/>
              </a:xfrm>
              <a:prstGeom prst="rect">
                <a:avLst/>
              </a:prstGeom>
              <a:blipFill>
                <a:blip r:embed="rId3"/>
                <a:stretch>
                  <a:fillRect l="-1317" b="-1265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O_7_EX.106_1#fb37d2119?vcp=1&amp;vop=1&amp;pid=467a743ad&amp;color=36,64,97&amp;vtp=1&amp;bbb=1"/>
          <p:cNvSpPr/>
          <p:nvPr/>
        </p:nvSpPr>
        <p:spPr>
          <a:xfrm>
            <a:off x="539496" y="2268969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【思路分析】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将每项拆开，重新组合，再利用等比数列求和公式求解即可.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7_AN.107_1#fb37d2119?vcp=1&amp;vop=1&amp;pid=467a743ad&amp;color=36,64,97&amp;vtp=1&amp;bbb=1"/>
              <p:cNvSpPr/>
              <p:nvPr/>
            </p:nvSpPr>
            <p:spPr>
              <a:xfrm>
                <a:off x="539496" y="2633459"/>
                <a:ext cx="11109960" cy="2628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den>
                        </m:f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𝑦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𝑦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p>
                            </m:sSup>
                          </m:den>
                        </m:f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+⋯+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𝑦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+⋯+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𝑦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p>
                            </m:sSup>
                          </m:den>
                        </m:f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5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p>
                            </m:sSup>
                          </m:e>
                        </m: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den>
                        </m:f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sSup>
                                  <m:sSupPr>
                                    <m:ctrlPr>
                                      <a:rPr lang="en-US" altLang="zh-CN" sz="1800" b="0" i="1" dirty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𝑦</m:t>
                                    </m:r>
                                  </m:e>
                                  <m:sup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𝑛</m:t>
                                    </m:r>
                                  </m:sup>
                                </m:sSup>
                              </m:den>
                            </m:f>
                          </m:e>
                        </m: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den>
                        </m:f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7_AN.107_1#fb37d2119?vcp=1&amp;vop=1&amp;pid=467a743ad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633459"/>
                <a:ext cx="11109960" cy="2628900"/>
              </a:xfrm>
              <a:prstGeom prst="rect">
                <a:avLst/>
              </a:prstGeom>
              <a:blipFill>
                <a:blip r:embed="rId4"/>
                <a:stretch>
                  <a:fillRect l="-1317" b="-185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5&amp;si=45checked= 1 &amp; amp; version = 1.0.5checked=1&amp;version=1.0.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EX.108_1#fb37d2119?vcp=1&amp;vop=1&amp;pid=467a743ad&amp;color=36,64,97&amp;vtp=1&amp;bt=1&amp;bbb=1&amp;hb=1"/>
              <p:cNvSpPr/>
              <p:nvPr/>
            </p:nvSpPr>
            <p:spPr>
              <a:xfrm>
                <a:off x="539496" y="2057863"/>
                <a:ext cx="11109960" cy="29449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【方法总结】数列求和的常用方法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1）对于等差、等比数列，利用公式法可直接求解；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2）对于数列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，其中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是等差数列，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是等比数列，用错位相减法求和；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3）对于数列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，其中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均为公差不相等的等差数列或公比不相等的等比数列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，用分组求和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法求和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4）对于数列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，其中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是等差数列，公差为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≠0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den>
                    </m:f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</m:den>
                        </m:f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</m:t>
                                </m:r>
                              </m:sub>
                            </m:sSub>
                          </m:den>
                        </m:f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，利用裂项相消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法求和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O_7_EX.108_1#fb37d2119?vcp=1&amp;vop=1&amp;pid=467a743ad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57863"/>
                <a:ext cx="11109960" cy="2944940"/>
              </a:xfrm>
              <a:prstGeom prst="rect">
                <a:avLst/>
              </a:prstGeom>
              <a:blipFill>
                <a:blip r:embed="rId3"/>
                <a:stretch>
                  <a:fillRect l="-1317" r="-1262" b="-455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6&amp;si=46checked= 1 &amp; amp; version = 1.0.5checked=1&amp;version=1.0.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7_BD.109_1#d83057640?vaa=1&amp;vcp=1&amp;vop=1&amp;pid=467a743ad&amp;color=36,64,97&amp;vtp=1&amp;bt=1&amp;bbb=1&amp;hb=1"/>
              <p:cNvSpPr/>
              <p:nvPr/>
            </p:nvSpPr>
            <p:spPr>
              <a:xfrm>
                <a:off x="539496" y="1028845"/>
                <a:ext cx="11109960" cy="75114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4-1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是以1为首项，2为公差的等差数列，数列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是以1为首项，2为公比的等比数列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，设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d>
                      <m:d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∈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1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𝐍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022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的最大值是(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2" name="QC_7_BD.109_1#d83057640?vaa=1&amp;vcp=1&amp;vop=1&amp;pid=467a743ad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028845"/>
                <a:ext cx="11109960" cy="751142"/>
              </a:xfrm>
              <a:prstGeom prst="rect">
                <a:avLst/>
              </a:prstGeom>
              <a:blipFill>
                <a:blip r:embed="rId3"/>
                <a:stretch>
                  <a:fillRect l="-1317" t="-1626" b="-1626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111_1#d83057640.bracket?vaa=1&amp;vcp=1&amp;vop=1&amp;pid=467a743ad&amp;color=36,64,97&amp;vpa=15&amp;vtp=1"/>
          <p:cNvSpPr/>
          <p:nvPr/>
        </p:nvSpPr>
        <p:spPr>
          <a:xfrm>
            <a:off x="8320913" y="1486934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4" name="QC_7_BD.109_2#d83057640.choices?vaa=1&amp;vcp=1&amp;vop=1&amp;pid=467a743ad&amp;color=36,64,97&amp;vtp=1&amp;bbb=1"/>
          <p:cNvSpPr/>
          <p:nvPr/>
        </p:nvSpPr>
        <p:spPr>
          <a:xfrm>
            <a:off x="539496" y="1780304"/>
            <a:ext cx="11109960" cy="33210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2900"/>
              </a:lnSpc>
              <a:tabLst>
                <a:tab pos="2761615" algn="l"/>
                <a:tab pos="5612130" algn="l"/>
                <a:tab pos="844994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.9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B.10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C.11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.12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7_AS.110_1#d83057640?vaa=1&amp;vcp=1&amp;vop=1&amp;pid=467a743ad&amp;color=36,64,97&amp;vtp=1&amp;bbb=1"/>
              <p:cNvSpPr/>
              <p:nvPr/>
            </p:nvSpPr>
            <p:spPr>
              <a:xfrm>
                <a:off x="539496" y="2117552"/>
                <a:ext cx="11109960" cy="3792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是以1为首项，2为公差的等差数列，所以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是以1为首项，2为公比的等比数列，所以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p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=2×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2−1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+⋯+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2×</m:t>
                        </m:r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p>
                            </m:sSup>
                          </m:e>
                        </m: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−2&lt;2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−10−2=2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048−10−2=2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036&gt;2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，不符合题意;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−9−2=1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013&lt;2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，符合题意，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的最大值是9.故选A.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7_AS.110_1#d83057640?vaa=1&amp;vcp=1&amp;vop=1&amp;pid=467a743ad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17552"/>
                <a:ext cx="11109960" cy="3792665"/>
              </a:xfrm>
              <a:prstGeom prst="rect">
                <a:avLst/>
              </a:prstGeom>
              <a:blipFill>
                <a:blip r:embed="rId4"/>
                <a:stretch>
                  <a:fillRect l="-1317" t="-321" b="-36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7&amp;si=47checked= 1 &amp; amp; version = 1.0.5checked=1&amp;version=1.0.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BD.113_1#5f350bbe3?vcp=1&amp;vop=1&amp;pid=467a743ad&amp;color=36,64,97&amp;vtp=1&amp;bt=1&amp;bbb=1"/>
              <p:cNvSpPr/>
              <p:nvPr/>
            </p:nvSpPr>
            <p:spPr>
              <a:xfrm>
                <a:off x="539496" y="1984996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4-2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已知在数列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e>
                    </m:d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7_BD.113_1#5f350bbe3?vcp=1&amp;vop=1&amp;pid=467a743ad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984996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8_BD.114_1#86b03d0f2?vcp=1&amp;vop=1&amp;pid=5f350bbe3&amp;color=36,64,97&amp;vtp=1&amp;bbb=1"/>
              <p:cNvSpPr/>
              <p:nvPr/>
            </p:nvSpPr>
            <p:spPr>
              <a:xfrm>
                <a:off x="539496" y="2387904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的通项公式；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8_BD.114_1#86b03d0f2?vcp=1&amp;vop=1&amp;pid=5f350bbe3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87904"/>
                <a:ext cx="11109960" cy="363665"/>
              </a:xfrm>
              <a:prstGeom prst="rect">
                <a:avLst/>
              </a:prstGeom>
              <a:blipFill>
                <a:blip r:embed="rId4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8_AN.115_1#86b03d0f2?vcp=1&amp;vop=1&amp;pid=5f350bbe3&amp;color=36,64,97&amp;vtp=1&amp;bbb=1"/>
              <p:cNvSpPr/>
              <p:nvPr/>
            </p:nvSpPr>
            <p:spPr>
              <a:xfrm>
                <a:off x="539496" y="2761220"/>
                <a:ext cx="11109960" cy="50133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【解】由题意得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为常数列，因为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8_AN.115_1#86b03d0f2?vcp=1&amp;vop=1&amp;pid=5f350bbe3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61220"/>
                <a:ext cx="11109960" cy="501333"/>
              </a:xfrm>
              <a:prstGeom prst="rect">
                <a:avLst/>
              </a:prstGeom>
              <a:blipFill>
                <a:blip r:embed="rId5"/>
                <a:stretch>
                  <a:fillRect l="-1317" b="-158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8_BD.116_1#09b93fc56?vcp=1&amp;vop=1&amp;pid=5f350bbe3&amp;color=36,64,97&amp;vtp=1&amp;bbb=1"/>
              <p:cNvSpPr/>
              <p:nvPr/>
            </p:nvSpPr>
            <p:spPr>
              <a:xfrm>
                <a:off x="539496" y="3265856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8_BD.116_1#09b93fc56?vcp=1&amp;vop=1&amp;pid=5f350bbe3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265856"/>
                <a:ext cx="11109960" cy="360680"/>
              </a:xfrm>
              <a:prstGeom prst="rect">
                <a:avLst/>
              </a:prstGeom>
              <a:blipFill>
                <a:blip r:embed="rId6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8_AN.117_1#09b93fc56?vcp=1&amp;vop=1&amp;pid=5f350bbe3&amp;color=36,64,97&amp;vtp=1&amp;bbb=1&amp;hb=1"/>
              <p:cNvSpPr/>
              <p:nvPr/>
            </p:nvSpPr>
            <p:spPr>
              <a:xfrm>
                <a:off x="539496" y="3630346"/>
                <a:ext cx="11109960" cy="4191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【解】由（1）可得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100"/>
                  </a:lnSpc>
                </a:pPr>
                <a:endParaRPr lang="en-US" altLang="zh-CN" dirty="0"/>
              </a:p>
            </p:txBody>
          </p:sp>
        </mc:Choice>
        <mc:Fallback xmlns="">
          <p:sp>
            <p:nvSpPr>
              <p:cNvPr id="6" name="QO_8_AN.117_1#09b93fc56?vcp=1&amp;vop=1&amp;pid=5f350bbe3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630346"/>
                <a:ext cx="11109960" cy="419100"/>
              </a:xfrm>
              <a:prstGeom prst="rect">
                <a:avLst/>
              </a:prstGeom>
              <a:blipFill>
                <a:blip r:embed="rId7"/>
                <a:stretch>
                  <a:fillRect l="-1317" b="-2352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QO_8_AN.117_1#09b93fc56?vcp=1&amp;vop=1&amp;pid=5f350bbe3&amp;color=36,64,97&amp;vtp=1&amp;bbb=1&amp;hb=1">
                <a:extLst>
                  <a:ext uri="{FF2B5EF4-FFF2-40B4-BE49-F238E27FC236}">
                    <a16:creationId xmlns:a16="http://schemas.microsoft.com/office/drawing/2014/main" id="{C87AF3ED-9CAA-AE4F-049A-929651025B93}"/>
                  </a:ext>
                </a:extLst>
              </p:cNvPr>
              <p:cNvSpPr/>
              <p:nvPr/>
            </p:nvSpPr>
            <p:spPr>
              <a:xfrm>
                <a:off x="539496" y="4049446"/>
                <a:ext cx="11109960" cy="1020636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+1+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−2+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+3+⋯+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d>
                      <m:d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1−2</m:t>
                        </m:r>
                      </m:e>
                    </m:d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d>
                      <m:d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3−4</m:t>
                        </m:r>
                      </m:e>
                    </m:d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d>
                      <m:d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−1−2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</m:d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d>
                          <m:d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altLang="zh-CN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altLang="zh-CN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  <m:r>
                                  <a:rPr lang="en-US" altLang="zh-CN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p>
                            </m:sSup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e>
                        </m:d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2−1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−2−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7" name="QO_8_AN.117_1#09b93fc56?vcp=1&amp;vop=1&amp;pid=5f350bbe3&amp;color=36,64,97&amp;vtp=1&amp;bbb=1&amp;hb=1">
                <a:extLst>
                  <a:ext uri="{FF2B5EF4-FFF2-40B4-BE49-F238E27FC236}">
                    <a16:creationId xmlns:a16="http://schemas.microsoft.com/office/drawing/2014/main" id="{C87AF3ED-9CAA-AE4F-049A-929651025B9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049446"/>
                <a:ext cx="11109960" cy="1020636"/>
              </a:xfrm>
              <a:prstGeom prst="rect">
                <a:avLst/>
              </a:prstGeom>
              <a:blipFill>
                <a:blip r:embed="rId8"/>
                <a:stretch>
                  <a:fillRect l="-768" t="-30357" b="-1607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7" grpId="0" build="p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8&amp;si=48checked= 1 &amp; amp; version = 1.0.5checked=1&amp;version=1.0.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f994d5eac?vcp=1&amp;pid=642176252&amp;color=0,55,96&amp;vtp=1&amp;bt=1&amp;bbb=1"/>
          <p:cNvSpPr/>
          <p:nvPr/>
        </p:nvSpPr>
        <p:spPr>
          <a:xfrm>
            <a:off x="539496" y="828000"/>
            <a:ext cx="11109960" cy="49022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300"/>
              </a:lnSpc>
            </a:pP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高分进阶</a:t>
            </a:r>
            <a:endParaRPr lang="en-US" altLang="zh-CN" sz="2400" dirty="0"/>
          </a:p>
        </p:txBody>
      </p:sp>
      <p:sp>
        <p:nvSpPr>
          <p:cNvPr id="3" name="C_6_BD#f72180b34?vcp=1&amp;pid=f994d5eac&amp;color=101,101,255&amp;vtp=1&amp;bbb=1"/>
          <p:cNvSpPr/>
          <p:nvPr/>
        </p:nvSpPr>
        <p:spPr>
          <a:xfrm>
            <a:off x="539496" y="1373670"/>
            <a:ext cx="11109960" cy="4455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题型4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等差数列、等比数列的综合应用</a:t>
            </a:r>
            <a:endParaRPr lang="en-US" altLang="zh-CN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7_BD.118_1#ed621a451?vcp=1&amp;vop=1&amp;pid=f72180b34&amp;color=36,64,97&amp;vtp=1&amp;bbb=1"/>
              <p:cNvSpPr/>
              <p:nvPr/>
            </p:nvSpPr>
            <p:spPr>
              <a:xfrm>
                <a:off x="539496" y="1868388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例5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7_BD.118_1#ed621a451?vcp=1&amp;vop=1&amp;pid=f72180b34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868388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8_BD.119_1#432d060be?vcp=1&amp;vop=1&amp;pid=ed621a451&amp;color=36,64,97&amp;vtp=1&amp;bbb=1"/>
              <p:cNvSpPr/>
              <p:nvPr/>
            </p:nvSpPr>
            <p:spPr>
              <a:xfrm>
                <a:off x="539496" y="2274340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证明：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是等比数列，并求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的通项公式；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8_BD.119_1#432d060be?vcp=1&amp;vop=1&amp;pid=ed621a451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274340"/>
                <a:ext cx="11109960" cy="363665"/>
              </a:xfrm>
              <a:prstGeom prst="rect">
                <a:avLst/>
              </a:prstGeom>
              <a:blipFill>
                <a:blip r:embed="rId4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8_AN.120_1#432d060be?vcp=1&amp;vop=1&amp;pid=ed621a451&amp;color=36,64,97&amp;vtp=1&amp;bbb=1"/>
              <p:cNvSpPr/>
              <p:nvPr/>
            </p:nvSpPr>
            <p:spPr>
              <a:xfrm>
                <a:off x="539496" y="2647657"/>
                <a:ext cx="11109960" cy="12177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【证明】由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变形得,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−1=3≠0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e>
                        </m:d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是首项为3，公比为3的等比数列.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6" name="QO_8_AN.120_1#432d060be?vcp=1&amp;vop=1&amp;pid=ed621a451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647657"/>
                <a:ext cx="11109960" cy="1217740"/>
              </a:xfrm>
              <a:prstGeom prst="rect">
                <a:avLst/>
              </a:prstGeom>
              <a:blipFill>
                <a:blip r:embed="rId5"/>
                <a:stretch>
                  <a:fillRect l="-1317" b="-115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QO_8_BD.121_1#eba5b274f?vcp=1&amp;vop=1&amp;pid=ed621a451&amp;color=36,64,97&amp;vtp=1&amp;bbb=1"/>
              <p:cNvSpPr/>
              <p:nvPr/>
            </p:nvSpPr>
            <p:spPr>
              <a:xfrm>
                <a:off x="539496" y="3875811"/>
                <a:ext cx="11109960" cy="723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7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记数列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−1,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为奇数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为偶数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7" name="QO_8_BD.121_1#eba5b274f?vcp=1&amp;vop=1&amp;pid=ed621a451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875811"/>
                <a:ext cx="11109960" cy="723900"/>
              </a:xfrm>
              <a:prstGeom prst="rect">
                <a:avLst/>
              </a:prstGeom>
              <a:blipFill>
                <a:blip r:embed="rId6"/>
                <a:stretch>
                  <a:fillRect l="-1317" b="-84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QO_8_AN.122_1#eba5b274f?vcp=1&amp;vop=1&amp;pid=ed621a451&amp;color=36,64,97&amp;vtp=1&amp;bbb=1&amp;hb=1"/>
              <p:cNvSpPr/>
              <p:nvPr/>
            </p:nvSpPr>
            <p:spPr>
              <a:xfrm>
                <a:off x="539496" y="4599711"/>
                <a:ext cx="11109960" cy="159302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9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【解】由（1）知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−1,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为奇数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为偶数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的奇数项是以1为首项，4为公差的等差数列；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偶数项是以9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为首项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，9为公比的等比数列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</a:p>
              <a:p>
                <a:pPr latinLnBrk="1">
                  <a:lnSpc>
                    <a:spcPts val="47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+⋯+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e>
                    </m:d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d>
                      <m:d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</m:s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+⋯+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e>
                    </m:d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d>
                          <m:d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e>
                        </m:d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×4+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  <m:d>
                          <m:d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lang="en-US" altLang="zh-CN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9</m:t>
                                </m:r>
                              </m:e>
                              <m:sup>
                                <m:r>
                                  <a:rPr lang="en-US" altLang="zh-CN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p>
                            </m:sSup>
                          </m:e>
                        </m:d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1−9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  <m:d>
                          <m:d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altLang="zh-CN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9</m:t>
                                </m:r>
                              </m:e>
                              <m:sup>
                                <m:r>
                                  <a:rPr lang="en-US" altLang="zh-CN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p>
                            </m:sSup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e>
                        </m:d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8" name="QO_8_AN.122_1#eba5b274f?vcp=1&amp;vop=1&amp;pid=ed621a451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599711"/>
                <a:ext cx="11109960" cy="1593025"/>
              </a:xfrm>
              <a:prstGeom prst="rect">
                <a:avLst/>
              </a:prstGeom>
              <a:blipFill>
                <a:blip r:embed="rId7"/>
                <a:stretch>
                  <a:fillRect l="-1317" b="-498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8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checked= 1 &amp; amp; version = 1.0.5checked=1&amp;version=1.0.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_1#目录1:b9afbfba6?lid=5edaa52d1&amp;cid=5edaa52d1&amp;vtp=1&amp;bbb=1">
                <a:hlinkClick r:id="rId3" action="ppaction://hlinksldjump"/>
              </p:cNvPr>
              <p:cNvSpPr/>
              <p:nvPr/>
            </p:nvSpPr>
            <p:spPr>
              <a:xfrm>
                <a:off x="4032504" y="1815891"/>
                <a:ext cx="3691128" cy="35661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ctr"/>
              <a:lstStyle/>
              <a:p>
                <a:pPr marL="0" algn="l" latinLnBrk="1">
                  <a:lnSpc>
                    <a:spcPts val="2000"/>
                  </a:lnSpc>
                </a:pPr>
                <a:r>
                  <a:rPr lang="en-US" altLang="zh-CN" sz="1500" b="0" i="0" dirty="0">
                    <a:solidFill>
                      <a:srgbClr val="6565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知识点1</a:t>
                </a:r>
                <a:r>
                  <a:rPr lang="en-US" altLang="zh-CN" sz="15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500" b="0" i="0" dirty="0">
                    <a:solidFill>
                      <a:srgbClr val="6565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等比数列的前</a:t>
                </a:r>
                <a14:m>
                  <m:oMath xmlns:m="http://schemas.openxmlformats.org/officeDocument/2006/math">
                    <m:r>
                      <a:rPr lang="en-US" altLang="zh-CN" sz="15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500" b="0" i="0" dirty="0">
                    <a:solidFill>
                      <a:srgbClr val="6565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项和公式及其推导</a:t>
                </a:r>
                <a:endParaRPr lang="en-US" altLang="zh-CN" sz="1500" dirty="0"/>
              </a:p>
            </p:txBody>
          </p:sp>
        </mc:Choice>
        <mc:Fallback>
          <p:sp>
            <p:nvSpPr>
              <p:cNvPr id="2" name="C_1#目录1:b9afbfba6?lid=5edaa52d1&amp;cid=5edaa52d1&amp;vtp=1&amp;bbb=1">
                <a:hlinkClick r:id="rId3" action="ppaction://hlinksldjump"/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2504" y="1815891"/>
                <a:ext cx="3691128" cy="356616"/>
              </a:xfrm>
              <a:prstGeom prst="rect">
                <a:avLst/>
              </a:prstGeom>
              <a:blipFill>
                <a:blip r:embed="rId4"/>
                <a:stretch>
                  <a:fillRect l="-3140" b="-1206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C_1#目录1:b9afbfba6?lid=46caace04&amp;cid=46caace04&amp;vtp=1&amp;bbb=1">
                <a:hlinkClick r:id="rId5" action="ppaction://hlinksldjump"/>
              </p:cNvPr>
              <p:cNvSpPr/>
              <p:nvPr/>
            </p:nvSpPr>
            <p:spPr>
              <a:xfrm>
                <a:off x="4032504" y="2209083"/>
                <a:ext cx="3691128" cy="35661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ctr"/>
              <a:lstStyle/>
              <a:p>
                <a:pPr marL="0" algn="l" latinLnBrk="1">
                  <a:lnSpc>
                    <a:spcPts val="2000"/>
                  </a:lnSpc>
                </a:pPr>
                <a:r>
                  <a:rPr lang="en-US" altLang="zh-CN" sz="1500" b="0" i="0" dirty="0">
                    <a:solidFill>
                      <a:srgbClr val="6565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知识点2</a:t>
                </a:r>
                <a:r>
                  <a:rPr lang="en-US" altLang="zh-CN" sz="15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500" b="0" i="0" dirty="0">
                    <a:solidFill>
                      <a:srgbClr val="6565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等比数列的前</a:t>
                </a:r>
                <a14:m>
                  <m:oMath xmlns:m="http://schemas.openxmlformats.org/officeDocument/2006/math">
                    <m:r>
                      <a:rPr lang="en-US" altLang="zh-CN" sz="15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500" b="0" i="0" dirty="0">
                    <a:solidFill>
                      <a:srgbClr val="6565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项和公式的函数特征</a:t>
                </a:r>
                <a:endParaRPr lang="en-US" altLang="zh-CN" sz="1500" dirty="0"/>
              </a:p>
            </p:txBody>
          </p:sp>
        </mc:Choice>
        <mc:Fallback>
          <p:sp>
            <p:nvSpPr>
              <p:cNvPr id="3" name="C_1#目录1:b9afbfba6?lid=46caace04&amp;cid=46caace04&amp;vtp=1&amp;bbb=1">
                <a:hlinkClick r:id="rId5" action="ppaction://hlinksldjump"/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2504" y="2209083"/>
                <a:ext cx="3691128" cy="356616"/>
              </a:xfrm>
              <a:prstGeom prst="rect">
                <a:avLst/>
              </a:prstGeom>
              <a:blipFill>
                <a:blip r:embed="rId6"/>
                <a:stretch>
                  <a:fillRect l="-3140" r="-4132" b="-1186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C_1#目录1:b9afbfba6?lid=3679b1877&amp;cid=3679b1877&amp;vtp=1&amp;bbb=1">
                <a:hlinkClick r:id="rId5" action="ppaction://hlinksldjump"/>
              </p:cNvPr>
              <p:cNvSpPr/>
              <p:nvPr/>
            </p:nvSpPr>
            <p:spPr>
              <a:xfrm>
                <a:off x="8348472" y="1780794"/>
                <a:ext cx="3691128" cy="35661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ctr"/>
              <a:lstStyle/>
              <a:p>
                <a:pPr marL="0" algn="l" latinLnBrk="1">
                  <a:lnSpc>
                    <a:spcPts val="2000"/>
                  </a:lnSpc>
                </a:pPr>
                <a:r>
                  <a:rPr lang="en-US" altLang="zh-CN" sz="1500" b="0" i="0" dirty="0">
                    <a:solidFill>
                      <a:srgbClr val="6565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要点1</a:t>
                </a:r>
                <a:r>
                  <a:rPr lang="en-US" altLang="zh-CN" sz="15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500" b="0" i="0" dirty="0">
                    <a:solidFill>
                      <a:srgbClr val="6565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等比数列的前</a:t>
                </a:r>
                <a14:m>
                  <m:oMath xmlns:m="http://schemas.openxmlformats.org/officeDocument/2006/math">
                    <m:r>
                      <a:rPr lang="en-US" altLang="zh-CN" sz="15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500" b="0" i="0" dirty="0">
                    <a:solidFill>
                      <a:srgbClr val="6565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项和（积）的</a:t>
                </a:r>
                <a:endParaRPr lang="en-US" altLang="zh-CN" sz="1500" dirty="0"/>
              </a:p>
            </p:txBody>
          </p:sp>
        </mc:Choice>
        <mc:Fallback>
          <p:sp>
            <p:nvSpPr>
              <p:cNvPr id="4" name="C_1#目录1:b9afbfba6?lid=3679b1877&amp;cid=3679b1877&amp;vtp=1&amp;bbb=1">
                <a:hlinkClick r:id="rId5" action="ppaction://hlinksldjump"/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48472" y="1780794"/>
                <a:ext cx="3691128" cy="356616"/>
              </a:xfrm>
              <a:prstGeom prst="rect">
                <a:avLst/>
              </a:prstGeom>
              <a:blipFill>
                <a:blip r:embed="rId7"/>
                <a:stretch>
                  <a:fillRect l="-3140" b="-1186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_1#目录1:b9afbfba6?lid=c27c951e9&amp;cid=c27c951e9&amp;vtp=1&amp;bbb=1">
            <a:hlinkClick r:id="rId8" action="ppaction://hlinksldjump"/>
          </p:cNvPr>
          <p:cNvSpPr/>
          <p:nvPr/>
        </p:nvSpPr>
        <p:spPr>
          <a:xfrm>
            <a:off x="8348472" y="2183130"/>
            <a:ext cx="3691128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000"/>
              </a:lnSpc>
            </a:pPr>
            <a:r>
              <a:rPr lang="en-US" altLang="zh-CN" sz="15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要点2</a:t>
            </a:r>
            <a:r>
              <a:rPr lang="en-US" altLang="zh-CN" sz="15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5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数列求和</a:t>
            </a:r>
            <a:endParaRPr lang="en-US" altLang="zh-CN" sz="15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_1#目录1:b9afbfba6?lid=c477d63e4&amp;cid=c477d63e4&amp;vtp=1&amp;bbb=1">
                <a:hlinkClick r:id="rId9" action="ppaction://hlinksldjump"/>
              </p:cNvPr>
              <p:cNvSpPr/>
              <p:nvPr/>
            </p:nvSpPr>
            <p:spPr>
              <a:xfrm>
                <a:off x="4032504" y="4148238"/>
                <a:ext cx="3691128" cy="5408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ctr"/>
              <a:lstStyle/>
              <a:p>
                <a:pPr marL="0" algn="l" latinLnBrk="1">
                  <a:lnSpc>
                    <a:spcPts val="2000"/>
                  </a:lnSpc>
                </a:pPr>
                <a:r>
                  <a:rPr lang="en-US" altLang="zh-CN" sz="1500" b="0" i="0" dirty="0">
                    <a:solidFill>
                      <a:srgbClr val="6565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易错点1</a:t>
                </a:r>
                <a:r>
                  <a:rPr lang="en-US" altLang="zh-CN" sz="15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500" b="0" i="0" dirty="0">
                    <a:solidFill>
                      <a:srgbClr val="6565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使用等比数列的前</a:t>
                </a:r>
                <a14:m>
                  <m:oMath xmlns:m="http://schemas.openxmlformats.org/officeDocument/2006/math">
                    <m:r>
                      <a:rPr lang="en-US" altLang="zh-CN" sz="15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500" b="0" i="0" dirty="0">
                    <a:solidFill>
                      <a:srgbClr val="6565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项和公式时忽略</a:t>
                </a:r>
                <a:endParaRPr lang="en-US" altLang="zh-CN" sz="1500" b="0" i="0" dirty="0" smtClean="0">
                  <a:solidFill>
                    <a:srgbClr val="6565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marL="0" algn="l" latinLnBrk="1">
                  <a:lnSpc>
                    <a:spcPts val="2000"/>
                  </a:lnSpc>
                </a:pPr>
                <a:r>
                  <a:rPr lang="en-US" altLang="zh-CN" sz="1500" b="0" i="0" dirty="0">
                    <a:solidFill>
                      <a:srgbClr val="6565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对公比</a:t>
                </a:r>
                <a14:m>
                  <m:oMath xmlns:m="http://schemas.openxmlformats.org/officeDocument/2006/math">
                    <m:r>
                      <a:rPr lang="en-US" altLang="zh-CN" sz="15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500" b="0" i="0" dirty="0">
                    <a:solidFill>
                      <a:srgbClr val="6565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的讨论致错</a:t>
                </a:r>
                <a:endParaRPr lang="en-US" altLang="zh-CN" sz="1500" dirty="0"/>
              </a:p>
            </p:txBody>
          </p:sp>
        </mc:Choice>
        <mc:Fallback>
          <p:sp>
            <p:nvSpPr>
              <p:cNvPr id="6" name="C_1#目录1:b9afbfba6?lid=c477d63e4&amp;cid=c477d63e4&amp;vtp=1&amp;bbb=1">
                <a:hlinkClick r:id="rId9" action="ppaction://hlinksldjump"/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2504" y="4148238"/>
                <a:ext cx="3691128" cy="540840"/>
              </a:xfrm>
              <a:prstGeom prst="rect">
                <a:avLst/>
              </a:prstGeom>
              <a:blipFill>
                <a:blip r:embed="rId10"/>
                <a:stretch>
                  <a:fillRect l="-3140" t="-6742" r="-4132" b="-146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_1#目录1:b9afbfba6?lid=247365e0f&amp;cid=247365e0f&amp;vtp=1&amp;bbb=1">
            <a:hlinkClick r:id="rId11" action="ppaction://hlinksldjump"/>
          </p:cNvPr>
          <p:cNvSpPr/>
          <p:nvPr/>
        </p:nvSpPr>
        <p:spPr>
          <a:xfrm>
            <a:off x="4032504" y="4689078"/>
            <a:ext cx="3691128" cy="32183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000"/>
              </a:lnSpc>
            </a:pPr>
            <a:r>
              <a:rPr lang="en-US" altLang="zh-CN" sz="15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易错点2</a:t>
            </a:r>
            <a:r>
              <a:rPr lang="en-US" altLang="zh-CN" sz="15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5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忽略题目中的隐含条件致错</a:t>
            </a:r>
            <a:endParaRPr lang="en-US" altLang="zh-CN" sz="15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C_1#目录1:b9afbfba6?lid=d1fd07671&amp;cid=d1fd07671&amp;vtp=1&amp;bbb=1">
                <a:hlinkClick r:id="rId12" action="ppaction://hlinksldjump"/>
              </p:cNvPr>
              <p:cNvSpPr/>
              <p:nvPr/>
            </p:nvSpPr>
            <p:spPr>
              <a:xfrm>
                <a:off x="8348472" y="4192524"/>
                <a:ext cx="3691128" cy="35661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ctr"/>
              <a:lstStyle/>
              <a:p>
                <a:pPr marL="0" algn="l" latinLnBrk="1">
                  <a:lnSpc>
                    <a:spcPts val="2000"/>
                  </a:lnSpc>
                </a:pPr>
                <a:r>
                  <a:rPr lang="en-US" altLang="zh-CN" sz="1500" b="0" i="0" dirty="0">
                    <a:solidFill>
                      <a:srgbClr val="6565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题型1</a:t>
                </a:r>
                <a:r>
                  <a:rPr lang="en-US" altLang="zh-CN" sz="15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500" b="0" i="0" dirty="0">
                    <a:solidFill>
                      <a:srgbClr val="6565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等比数列的前</a:t>
                </a:r>
                <a14:m>
                  <m:oMath xmlns:m="http://schemas.openxmlformats.org/officeDocument/2006/math">
                    <m:r>
                      <a:rPr lang="en-US" altLang="zh-CN" sz="15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500" b="0" i="0" dirty="0">
                    <a:solidFill>
                      <a:srgbClr val="6565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项和公式中基本量</a:t>
                </a:r>
                <a:endParaRPr lang="en-US" altLang="zh-CN" sz="1500" b="0" i="0" dirty="0" smtClean="0">
                  <a:solidFill>
                    <a:srgbClr val="6565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marL="0" algn="l" latinLnBrk="1">
                  <a:lnSpc>
                    <a:spcPts val="2000"/>
                  </a:lnSpc>
                </a:pPr>
                <a:r>
                  <a:rPr lang="en-US" altLang="zh-CN" sz="1500" b="0" i="0" dirty="0">
                    <a:solidFill>
                      <a:srgbClr val="6565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的计算</a:t>
                </a:r>
                <a:endParaRPr lang="en-US" altLang="zh-CN" sz="1500" dirty="0"/>
              </a:p>
            </p:txBody>
          </p:sp>
        </mc:Choice>
        <mc:Fallback>
          <p:sp>
            <p:nvSpPr>
              <p:cNvPr id="8" name="C_1#目录1:b9afbfba6?lid=d1fd07671&amp;cid=d1fd07671&amp;vtp=1&amp;bbb=1">
                <a:hlinkClick r:id="rId12" action="ppaction://hlinksldjump"/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48472" y="4192524"/>
                <a:ext cx="3691128" cy="356616"/>
              </a:xfrm>
              <a:prstGeom prst="rect">
                <a:avLst/>
              </a:prstGeom>
              <a:blipFill>
                <a:blip r:embed="rId13"/>
                <a:stretch>
                  <a:fillRect l="-3140" t="-36207" b="-4827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C_1#目录1:b9afbfba6?lid=98f777a9b&amp;cid=98f777a9b&amp;vtp=1&amp;bbb=1">
                <a:hlinkClick r:id="rId14" action="ppaction://hlinksldjump"/>
              </p:cNvPr>
              <p:cNvSpPr/>
              <p:nvPr/>
            </p:nvSpPr>
            <p:spPr>
              <a:xfrm>
                <a:off x="8348472" y="4555272"/>
                <a:ext cx="3691128" cy="35661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ctr"/>
              <a:lstStyle/>
              <a:p>
                <a:pPr marL="0" algn="l" latinLnBrk="1">
                  <a:lnSpc>
                    <a:spcPts val="2000"/>
                  </a:lnSpc>
                </a:pPr>
                <a:r>
                  <a:rPr lang="en-US" altLang="zh-CN" sz="1500" b="0" i="0" dirty="0">
                    <a:solidFill>
                      <a:srgbClr val="6565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题型2</a:t>
                </a:r>
                <a:r>
                  <a:rPr lang="en-US" altLang="zh-CN" sz="15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500" b="0" i="0" dirty="0">
                    <a:solidFill>
                      <a:srgbClr val="6565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等比数列的前</a:t>
                </a:r>
                <a14:m>
                  <m:oMath xmlns:m="http://schemas.openxmlformats.org/officeDocument/2006/math">
                    <m:r>
                      <a:rPr lang="en-US" altLang="zh-CN" sz="15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500" b="0" i="0" dirty="0">
                    <a:solidFill>
                      <a:srgbClr val="6565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项和的性质的应用</a:t>
                </a:r>
                <a:endParaRPr lang="en-US" altLang="zh-CN" sz="1500" dirty="0"/>
              </a:p>
            </p:txBody>
          </p:sp>
        </mc:Choice>
        <mc:Fallback>
          <p:sp>
            <p:nvSpPr>
              <p:cNvPr id="9" name="C_1#目录1:b9afbfba6?lid=98f777a9b&amp;cid=98f777a9b&amp;vtp=1&amp;bbb=1">
                <a:hlinkClick r:id="rId14" action="ppaction://hlinksldjump"/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48472" y="4555272"/>
                <a:ext cx="3691128" cy="356616"/>
              </a:xfrm>
              <a:prstGeom prst="rect">
                <a:avLst/>
              </a:prstGeom>
              <a:blipFill>
                <a:blip r:embed="rId15"/>
                <a:stretch>
                  <a:fillRect l="-3140" b="-1186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C_1#目录1:b9afbfba6?lid=467a743ad&amp;cid=467a743ad&amp;vtp=1&amp;bbb=1">
            <a:hlinkClick r:id="rId16" action="ppaction://hlinksldjump"/>
          </p:cNvPr>
          <p:cNvSpPr/>
          <p:nvPr/>
        </p:nvSpPr>
        <p:spPr>
          <a:xfrm>
            <a:off x="8348472" y="4918020"/>
            <a:ext cx="3691128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000"/>
              </a:lnSpc>
            </a:pPr>
            <a:r>
              <a:rPr lang="en-US" altLang="zh-CN" sz="15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题型3</a:t>
            </a:r>
            <a:r>
              <a:rPr lang="en-US" altLang="zh-CN" sz="15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5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数列求和</a:t>
            </a:r>
            <a:endParaRPr lang="en-US" altLang="zh-CN" sz="1500" dirty="0"/>
          </a:p>
        </p:txBody>
      </p:sp>
      <p:sp>
        <p:nvSpPr>
          <p:cNvPr id="11" name="C_1#目录1:b9afbfba6?lid=f72180b34&amp;cid=f72180b34&amp;vtp=1&amp;bbb=1">
            <a:hlinkClick r:id="rId17" action="ppaction://hlinksldjump"/>
          </p:cNvPr>
          <p:cNvSpPr/>
          <p:nvPr/>
        </p:nvSpPr>
        <p:spPr>
          <a:xfrm>
            <a:off x="8348472" y="5280768"/>
            <a:ext cx="3691128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000"/>
              </a:lnSpc>
            </a:pPr>
            <a:r>
              <a:rPr lang="en-US" altLang="zh-CN" sz="15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题型4</a:t>
            </a:r>
            <a:r>
              <a:rPr lang="en-US" altLang="zh-CN" sz="15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5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等差数列、等比数列的综合应用</a:t>
            </a:r>
            <a:endParaRPr lang="en-US" altLang="zh-CN" sz="1500" dirty="0"/>
          </a:p>
        </p:txBody>
      </p:sp>
      <p:sp>
        <p:nvSpPr>
          <p:cNvPr id="12" name="C_1#目录1:b9afbfba6?lid=14f35e961&amp;cid=14f35e961&amp;vtp=1&amp;bbb=1">
            <a:hlinkClick r:id="rId18" action="ppaction://hlinksldjump"/>
          </p:cNvPr>
          <p:cNvSpPr/>
          <p:nvPr/>
        </p:nvSpPr>
        <p:spPr>
          <a:xfrm>
            <a:off x="8348472" y="5643516"/>
            <a:ext cx="3691128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000"/>
              </a:lnSpc>
            </a:pPr>
            <a:r>
              <a:rPr lang="en-US" altLang="zh-CN" sz="15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题型5</a:t>
            </a:r>
            <a:r>
              <a:rPr lang="en-US" altLang="zh-CN" sz="15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5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等比数列求和的实际应用</a:t>
            </a:r>
            <a:endParaRPr lang="en-US" altLang="zh-CN" sz="1500" dirty="0"/>
          </a:p>
        </p:txBody>
      </p:sp>
      <p:sp>
        <p:nvSpPr>
          <p:cNvPr id="13" name="C_1#目录1:b9afbfba6?lid=a16c8e017&amp;cid=a16c8e017&amp;vtp=1&amp;bbb=1">
            <a:hlinkClick r:id="rId19" action="ppaction://hlinksldjump"/>
          </p:cNvPr>
          <p:cNvSpPr/>
          <p:nvPr/>
        </p:nvSpPr>
        <p:spPr>
          <a:xfrm>
            <a:off x="8348472" y="6006265"/>
            <a:ext cx="3691128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000"/>
              </a:lnSpc>
            </a:pPr>
            <a:r>
              <a:rPr lang="en-US" altLang="zh-CN" sz="15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题型6</a:t>
            </a:r>
            <a:r>
              <a:rPr lang="en-US" altLang="zh-CN" sz="15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5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等比数列中的新定义问题</a:t>
            </a:r>
            <a:endParaRPr lang="en-US" altLang="zh-CN" sz="1500" dirty="0"/>
          </a:p>
        </p:txBody>
      </p:sp>
      <p:pic>
        <p:nvPicPr>
          <p:cNvPr id="14" name="O_0#目录1:b9afbfba6.fixed?vcp=1&amp;color=36,64,97&amp;tib=255,255,255&amp;vtp=1&amp;bt=1" descr="preencoded.png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4032504" y="987552"/>
            <a:ext cx="731520" cy="768096"/>
          </a:xfrm>
          <a:prstGeom prst="rect">
            <a:avLst/>
          </a:prstGeom>
        </p:spPr>
      </p:pic>
      <p:pic>
        <p:nvPicPr>
          <p:cNvPr id="15" name="O_0#目录1:b9afbfba6.fixed?vcp=1&amp;color=36,64,97&amp;tib=255,255,255&amp;vtp=1" descr="preencoded.png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8348472" y="987552"/>
            <a:ext cx="731520" cy="768096"/>
          </a:xfrm>
          <a:prstGeom prst="rect">
            <a:avLst/>
          </a:prstGeom>
        </p:spPr>
      </p:pic>
      <p:pic>
        <p:nvPicPr>
          <p:cNvPr id="16" name="O_0#目录1:b9afbfba6.fixed?vcp=1&amp;color=36,64,97&amp;tib=255,255,255&amp;vtp=1" descr="preencoded.png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4032504" y="3374136"/>
            <a:ext cx="731520" cy="768096"/>
          </a:xfrm>
          <a:prstGeom prst="rect">
            <a:avLst/>
          </a:prstGeom>
        </p:spPr>
      </p:pic>
      <p:pic>
        <p:nvPicPr>
          <p:cNvPr id="17" name="O_0#目录1:b9afbfba6.fixed?vcp=1&amp;color=36,64,97&amp;tib=255,255,255&amp;vtp=1" descr="preencoded.png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8348472" y="3374136"/>
            <a:ext cx="731520" cy="768096"/>
          </a:xfrm>
          <a:prstGeom prst="rect">
            <a:avLst/>
          </a:prstGeom>
        </p:spPr>
      </p:pic>
      <p:pic>
        <p:nvPicPr>
          <p:cNvPr id="18" name="O_0#目录1:b9afbfba6.fixed?vcp=1&amp;color=36,64,97&amp;tib=255,255,255&amp;vtp=1" descr="preencoded.png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4032504" y="5522976"/>
            <a:ext cx="731520" cy="768096"/>
          </a:xfrm>
          <a:prstGeom prst="rect">
            <a:avLst/>
          </a:prstGeom>
        </p:spPr>
      </p:pic>
      <p:sp>
        <p:nvSpPr>
          <p:cNvPr id="19" name="O_0#目录1:b9afbfba6.fixed?vcp=1&amp;color=255,255,255&amp;vtp=1&amp;bbb=1"/>
          <p:cNvSpPr/>
          <p:nvPr/>
        </p:nvSpPr>
        <p:spPr>
          <a:xfrm>
            <a:off x="4032504" y="987552"/>
            <a:ext cx="768096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altLang="zh-CN" sz="2400" dirty="0"/>
          </a:p>
        </p:txBody>
      </p:sp>
      <p:sp>
        <p:nvSpPr>
          <p:cNvPr id="20" name="O_0#目录1:b9afbfba6.fixed?vcp=1&amp;color=255,255,255&amp;vtp=1&amp;bbb=1"/>
          <p:cNvSpPr/>
          <p:nvPr/>
        </p:nvSpPr>
        <p:spPr>
          <a:xfrm>
            <a:off x="8348472" y="987552"/>
            <a:ext cx="768096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altLang="zh-CN" sz="2400" dirty="0"/>
          </a:p>
        </p:txBody>
      </p:sp>
      <p:sp>
        <p:nvSpPr>
          <p:cNvPr id="21" name="O_0#目录1:b9afbfba6.fixed?vcp=1&amp;color=255,255,255&amp;vtp=1&amp;bbb=1"/>
          <p:cNvSpPr/>
          <p:nvPr/>
        </p:nvSpPr>
        <p:spPr>
          <a:xfrm>
            <a:off x="4032504" y="3374136"/>
            <a:ext cx="768096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03</a:t>
            </a:r>
            <a:endParaRPr lang="en-US" altLang="zh-CN" sz="2400" dirty="0"/>
          </a:p>
        </p:txBody>
      </p:sp>
      <p:sp>
        <p:nvSpPr>
          <p:cNvPr id="22" name="O_0#目录1:b9afbfba6.fixed?vcp=1&amp;color=255,255,255&amp;vtp=1&amp;bbb=1"/>
          <p:cNvSpPr/>
          <p:nvPr/>
        </p:nvSpPr>
        <p:spPr>
          <a:xfrm>
            <a:off x="8348472" y="3374136"/>
            <a:ext cx="768096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04</a:t>
            </a:r>
            <a:endParaRPr lang="en-US" altLang="zh-CN" sz="2400" dirty="0"/>
          </a:p>
        </p:txBody>
      </p:sp>
      <p:sp>
        <p:nvSpPr>
          <p:cNvPr id="23" name="O_0#目录1:b9afbfba6.fixed?vcp=1&amp;color=255,255,255&amp;vtp=1&amp;bbb=1"/>
          <p:cNvSpPr/>
          <p:nvPr/>
        </p:nvSpPr>
        <p:spPr>
          <a:xfrm>
            <a:off x="4032504" y="5522976"/>
            <a:ext cx="768096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05</a:t>
            </a:r>
            <a:endParaRPr lang="en-US" altLang="zh-CN" sz="2400" dirty="0"/>
          </a:p>
        </p:txBody>
      </p:sp>
      <p:sp>
        <p:nvSpPr>
          <p:cNvPr id="24" name="O_0#目录1:b9afbfba6.fixed?lid=b9afbfba6&amp;vcp=1&amp;color=0,55,96&amp;vtp=1&amp;bbb=1">
            <a:hlinkClick r:id="rId3" action="ppaction://hlinksldjump"/>
          </p:cNvPr>
          <p:cNvSpPr/>
          <p:nvPr/>
        </p:nvSpPr>
        <p:spPr>
          <a:xfrm>
            <a:off x="4965192" y="1133856"/>
            <a:ext cx="1261872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知识绘</a:t>
            </a:r>
            <a:endParaRPr lang="en-US" altLang="zh-CN" sz="2400" dirty="0"/>
          </a:p>
        </p:txBody>
      </p:sp>
      <p:sp>
        <p:nvSpPr>
          <p:cNvPr id="25" name="O_0#目录1:b9afbfba6.fixed?lid=208168827&amp;vcp=1&amp;color=0,55,96&amp;vtp=1&amp;bbb=1">
            <a:hlinkClick r:id="rId5" action="ppaction://hlinksldjump"/>
          </p:cNvPr>
          <p:cNvSpPr/>
          <p:nvPr/>
        </p:nvSpPr>
        <p:spPr>
          <a:xfrm>
            <a:off x="9290304" y="1133856"/>
            <a:ext cx="1261872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重难斩</a:t>
            </a:r>
            <a:endParaRPr lang="en-US" altLang="zh-CN" sz="2400" dirty="0"/>
          </a:p>
        </p:txBody>
      </p:sp>
      <p:sp>
        <p:nvSpPr>
          <p:cNvPr id="26" name="O_0#目录1:b9afbfba6.fixed?lid=16f0ccc08&amp;vcp=1&amp;color=0,55,96&amp;vtp=1&amp;bbb=1">
            <a:hlinkClick r:id="rId9" action="ppaction://hlinksldjump"/>
          </p:cNvPr>
          <p:cNvSpPr/>
          <p:nvPr/>
        </p:nvSpPr>
        <p:spPr>
          <a:xfrm>
            <a:off x="4965192" y="3520440"/>
            <a:ext cx="1261872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易错记</a:t>
            </a:r>
            <a:endParaRPr lang="en-US" altLang="zh-CN" sz="2400" dirty="0"/>
          </a:p>
        </p:txBody>
      </p:sp>
      <p:sp>
        <p:nvSpPr>
          <p:cNvPr id="27" name="O_0#目录1:b9afbfba6.fixed?lid=642176252&amp;vcp=1&amp;color=0,55,96&amp;vtp=1&amp;bbb=1">
            <a:hlinkClick r:id="rId12" action="ppaction://hlinksldjump"/>
          </p:cNvPr>
          <p:cNvSpPr/>
          <p:nvPr/>
        </p:nvSpPr>
        <p:spPr>
          <a:xfrm>
            <a:off x="9290304" y="3520440"/>
            <a:ext cx="1261872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题型诀</a:t>
            </a:r>
            <a:endParaRPr lang="en-US" altLang="zh-CN" sz="2400" dirty="0"/>
          </a:p>
        </p:txBody>
      </p:sp>
      <p:sp>
        <p:nvSpPr>
          <p:cNvPr id="28" name="O_0#目录1:b9afbfba6.fixed?lid=b7c30dd1d&amp;vcp=1&amp;color=0,55,96&amp;vtp=1&amp;bbb=1">
            <a:hlinkClick r:id="rId22" action="ppaction://hlinksldjump"/>
          </p:cNvPr>
          <p:cNvSpPr/>
          <p:nvPr/>
        </p:nvSpPr>
        <p:spPr>
          <a:xfrm>
            <a:off x="4965192" y="5669280"/>
            <a:ext cx="1261872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巩固练</a:t>
            </a:r>
            <a:endParaRPr lang="en-US" altLang="zh-CN" sz="2400" dirty="0"/>
          </a:p>
        </p:txBody>
      </p:sp>
    </p:spTree>
  </p:cSld>
  <p:clrMapOvr>
    <a:masterClrMapping/>
  </p:clrMapOvr>
  <p:transition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9&amp;si=49checked= 1 &amp; amp; version = 1.0.5checked=1&amp;version=1.0.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EX.123_1#ed621a451?vcp=1&amp;vop=1&amp;pid=f72180b34&amp;color=36,64,97&amp;vtp=1&amp;bt=1&amp;bbb=1"/>
          <p:cNvSpPr/>
          <p:nvPr/>
        </p:nvSpPr>
        <p:spPr>
          <a:xfrm>
            <a:off x="539496" y="3354755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spc="-10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spc="-10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【思路分析】</a:t>
            </a:r>
            <a:r>
              <a:rPr lang="en-US" altLang="zh-CN" sz="1800" b="0" i="0" spc="-10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（1）由等比数列的定义即可求证;（2）由分组求和法，结合等差、等比数列的求和公式即可求解.</a:t>
            </a:r>
            <a:endParaRPr lang="en-US" altLang="zh-CN" sz="1800" spc="-1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0&amp;si=50checked= 1 &amp; amp; version = 1.0.5checked=1&amp;version=1.0.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BD.124_1#2ab5f6c7b?vcp=1&amp;vop=1&amp;pid=f72180b34&amp;color=36,64,97&amp;vtp=1&amp;bt=1&amp;bbb=1"/>
              <p:cNvSpPr/>
              <p:nvPr/>
            </p:nvSpPr>
            <p:spPr>
              <a:xfrm>
                <a:off x="539496" y="2056688"/>
                <a:ext cx="11109960" cy="787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6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5-1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满足：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+2,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为奇数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为偶数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，求此数列的前20项的和.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7_BD.124_1#2ab5f6c7b?vcp=1&amp;vop=1&amp;pid=f72180b34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56688"/>
                <a:ext cx="11109960" cy="787400"/>
              </a:xfrm>
              <a:prstGeom prst="rect">
                <a:avLst/>
              </a:prstGeom>
              <a:blipFill>
                <a:blip r:embed="rId3"/>
                <a:stretch>
                  <a:fillRect l="-131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AN.125_1#2ab5f6c7b?vcp=1&amp;vop=1&amp;pid=f72180b34&amp;color=36,64,97&amp;vtp=1&amp;bbb=1&amp;hb=1"/>
              <p:cNvSpPr/>
              <p:nvPr/>
            </p:nvSpPr>
            <p:spPr>
              <a:xfrm>
                <a:off x="539496" y="2850184"/>
                <a:ext cx="11109960" cy="1257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为奇数时，由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可知，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的奇数项成等差数列，且公差为2，首项为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为偶数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可知，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的偶数项成等比数列，且公比为2，首项为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故前20项和为</a:t>
                </a:r>
              </a:p>
              <a:p>
                <a:pPr latinLnBrk="1">
                  <a:lnSpc>
                    <a:spcPct val="110000"/>
                  </a:lnSpc>
                </a:pPr>
                <a:endParaRPr lang="en-US" altLang="zh-CN" dirty="0"/>
              </a:p>
            </p:txBody>
          </p:sp>
        </mc:Choice>
        <mc:Fallback xmlns="">
          <p:sp>
            <p:nvSpPr>
              <p:cNvPr id="3" name="QO_7_AN.125_1#2ab5f6c7b?vcp=1&amp;vop=1&amp;pid=f72180b34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50184"/>
                <a:ext cx="11109960" cy="1257300"/>
              </a:xfrm>
              <a:prstGeom prst="rect">
                <a:avLst/>
              </a:prstGeom>
              <a:blipFill>
                <a:blip r:embed="rId4"/>
                <a:stretch>
                  <a:fillRect l="-1317" r="-1372" b="-72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7_AN.125_1#2ab5f6c7b?vcp=1&amp;vop=1&amp;pid=f72180b34&amp;color=36,64,97&amp;vtp=1&amp;bbb=1&amp;hb=1">
                <a:extLst>
                  <a:ext uri="{FF2B5EF4-FFF2-40B4-BE49-F238E27FC236}">
                    <a16:creationId xmlns:a16="http://schemas.microsoft.com/office/drawing/2014/main" id="{8E39670B-2703-1EF3-CF63-E87D5355201F}"/>
                  </a:ext>
                </a:extLst>
              </p:cNvPr>
              <p:cNvSpPr/>
              <p:nvPr/>
            </p:nvSpPr>
            <p:spPr>
              <a:xfrm>
                <a:off x="539496" y="4107484"/>
                <a:ext cx="11109960" cy="914400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19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19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d>
                      <m:d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</m:s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</m:s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+⋯+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20</m:t>
                            </m:r>
                          </m:sub>
                        </m:sSub>
                      </m:e>
                    </m:d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10×2+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10×9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×2</m:t>
                        </m:r>
                      </m:e>
                    </m:d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p>
                        </m:sSup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1−2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=110+1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023=1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133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QO_7_AN.125_1#2ab5f6c7b?vcp=1&amp;vop=1&amp;pid=f72180b34&amp;color=36,64,97&amp;vtp=1&amp;bbb=1&amp;hb=1">
                <a:extLst>
                  <a:ext uri="{FF2B5EF4-FFF2-40B4-BE49-F238E27FC236}">
                    <a16:creationId xmlns:a16="http://schemas.microsoft.com/office/drawing/2014/main" id="{8E39670B-2703-1EF3-CF63-E87D5355201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107484"/>
                <a:ext cx="11109960" cy="914400"/>
              </a:xfrm>
              <a:prstGeom prst="rect">
                <a:avLst/>
              </a:prstGeom>
              <a:blipFill>
                <a:blip r:embed="rId5"/>
                <a:stretch>
                  <a:fillRect l="-549" b="-8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1&amp;si=51checked= 1 &amp; amp; version = 1.0.5checked=1&amp;version=1.0.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BD.126_1#39a75ae13?vcp=1&amp;vop=1&amp;pid=f72180b34&amp;color=36,64,97&amp;vtp=1&amp;bt=1&amp;bbb=1"/>
              <p:cNvSpPr/>
              <p:nvPr/>
            </p:nvSpPr>
            <p:spPr>
              <a:xfrm>
                <a:off x="539496" y="2008269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例6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是等比数列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成等差数列，且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7_BD.126_1#39a75ae13?vcp=1&amp;vop=1&amp;pid=f72180b34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08269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8_BD.127_1#cb9f51d68?vcp=1&amp;vop=1&amp;pid=39a75ae13&amp;color=36,64,97&amp;vtp=1&amp;bbb=1"/>
              <p:cNvSpPr/>
              <p:nvPr/>
            </p:nvSpPr>
            <p:spPr>
              <a:xfrm>
                <a:off x="539496" y="2411176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的通项公式.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8_BD.127_1#cb9f51d68?vcp=1&amp;vop=1&amp;pid=39a75ae13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11176"/>
                <a:ext cx="11109960" cy="363665"/>
              </a:xfrm>
              <a:prstGeom prst="rect">
                <a:avLst/>
              </a:prstGeom>
              <a:blipFill>
                <a:blip r:embed="rId4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8_AN.128_1#cb9f51d68?vcp=1&amp;vop=1&amp;pid=39a75ae13&amp;color=36,64,97&amp;vtp=1&amp;bbb=1"/>
              <p:cNvSpPr/>
              <p:nvPr/>
            </p:nvSpPr>
            <p:spPr>
              <a:xfrm>
                <a:off x="539496" y="2784493"/>
                <a:ext cx="11109960" cy="223348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【解】设等比数列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的公比为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6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题意得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=−18,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𝑞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𝑞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𝑞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  <m:d>
                              <m:d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d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1+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𝑞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</m:t>
                                </m:r>
                                <m:sSup>
                                  <m:sSupPr>
                                    <m:ctrlPr>
                                      <a:rPr lang="en-US" altLang="zh-CN" sz="1800" b="0" i="1" dirty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𝑞</m:t>
                                    </m:r>
                                  </m:e>
                                  <m:sup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d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=−18,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=3,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       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=−2.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的通项公式为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</m:t>
                            </m:r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8_AN.128_1#cb9f51d68?vcp=1&amp;vop=1&amp;pid=39a75ae13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84493"/>
                <a:ext cx="11109960" cy="2233486"/>
              </a:xfrm>
              <a:prstGeom prst="rect">
                <a:avLst/>
              </a:prstGeom>
              <a:blipFill>
                <a:blip r:embed="rId5"/>
                <a:stretch>
                  <a:fillRect l="-1317" b="-628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2&amp;si=52checked= 1 &amp; amp; version = 1.0.5checked=1&amp;version=1.0.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8_BD.129_1#d48c01c11?vcp=1&amp;vop=1&amp;pid=39a75ae13&amp;color=36,64,97&amp;mp=1&amp;vtp=1&amp;bt=1&amp;bbb=1"/>
              <p:cNvSpPr/>
              <p:nvPr/>
            </p:nvSpPr>
            <p:spPr>
              <a:xfrm>
                <a:off x="539496" y="2065864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是否存在正整数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，使得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013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?若存在，求出符合条件的所有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组成的集合；若不存在，说明理由.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8_BD.129_1#d48c01c11?vcp=1&amp;vop=1&amp;pid=39a75ae13&amp;color=36,64,97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65864"/>
                <a:ext cx="11109960" cy="363665"/>
              </a:xfrm>
              <a:prstGeom prst="rect">
                <a:avLst/>
              </a:prstGeom>
              <a:blipFill>
                <a:blip r:embed="rId3"/>
                <a:stretch>
                  <a:fillRect l="-1317" b="-36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8_AN.130_1#d48c01c11?vcp=1&amp;vop=1&amp;pid=39a75ae13&amp;color=36,64,97&amp;vtp=1&amp;bbb=1"/>
              <p:cNvSpPr/>
              <p:nvPr/>
            </p:nvSpPr>
            <p:spPr>
              <a:xfrm>
                <a:off x="539496" y="2439498"/>
                <a:ext cx="11109960" cy="25258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【解】存在.由（1）得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3[1−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d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−2</m:t>
                                </m:r>
                              </m:e>
                            </m:d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]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</m:t>
                            </m:r>
                          </m:e>
                        </m:d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</m:t>
                            </m:r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存在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，使得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  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013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</m:t>
                            </m:r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  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013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</m:t>
                            </m:r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≤−2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  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为偶数时，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</m:t>
                            </m:r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，上式不成立；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为奇数时，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</m:t>
                            </m:r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≤−2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  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012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  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012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≥11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综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，存在正整数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，使得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013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，且符合条件的所有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组成的集合为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≥5}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8_AN.130_1#d48c01c11?vcp=1&amp;vop=1&amp;pid=39a75ae13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39498"/>
                <a:ext cx="11109960" cy="2525840"/>
              </a:xfrm>
              <a:prstGeom prst="rect">
                <a:avLst/>
              </a:prstGeom>
              <a:blipFill>
                <a:blip r:embed="rId4"/>
                <a:stretch>
                  <a:fillRect l="-1317" b="-554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3&amp;si=53checked= 1 &amp; amp; version = 1.0.5checked=1&amp;version=1.0.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EX.131_1#39a75ae13?vcp=1&amp;vop=1&amp;pid=f72180b34&amp;color=36,64,97&amp;vtp=1&amp;bt=1&amp;bbb=1&amp;hb=1"/>
              <p:cNvSpPr/>
              <p:nvPr/>
            </p:nvSpPr>
            <p:spPr>
              <a:xfrm>
                <a:off x="539496" y="2315673"/>
                <a:ext cx="1110996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【思路分析】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（1）根据已知条件得到关于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，公比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的方程组，求解即可；（2）只需表示出前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指数不等式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O_7_EX.131_1#39a75ae13?vcp=1&amp;vop=1&amp;pid=f72180b34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15673"/>
                <a:ext cx="11109960" cy="773240"/>
              </a:xfrm>
              <a:prstGeom prst="rect">
                <a:avLst/>
              </a:prstGeom>
              <a:blipFill>
                <a:blip r:embed="rId3"/>
                <a:stretch>
                  <a:fillRect l="-1317" r="-494" b="-173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EX.132_1#39a75ae13?vcp=1&amp;vop=1&amp;pid=f72180b34&amp;color=36,64,97&amp;vtp=1&amp;bbb=1&amp;hb=1"/>
              <p:cNvSpPr/>
              <p:nvPr/>
            </p:nvSpPr>
            <p:spPr>
              <a:xfrm>
                <a:off x="539496" y="3137807"/>
                <a:ext cx="11109960" cy="1611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【关键点拨】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求解此类题需要熟练运用数列的公式和相关概念来构建方程（组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），进而求得数列的通项公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式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.本例题的难点在于对不等式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012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的求解及对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的奇偶性的讨论，建议熟记2的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1～10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次幂的值.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1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方法总结】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解决等差、等比数列综合问题的关键在于运用它们的有关知识，理顺两类数列的关系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，注意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运用等差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、等比数列的相关量表示数列中的有关项，还要注意等差、等比数列之间的转化．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7_EX.132_1#39a75ae13?vcp=1&amp;vop=1&amp;pid=f72180b34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137807"/>
                <a:ext cx="11109960" cy="1611630"/>
              </a:xfrm>
              <a:prstGeom prst="rect">
                <a:avLst/>
              </a:prstGeom>
              <a:blipFill>
                <a:blip r:embed="rId4"/>
                <a:stretch>
                  <a:fillRect l="-1317" r="-274" b="-87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4&amp;si=54checked= 1 &amp; amp; version = 1.0.5checked=1&amp;version=1.0.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7_BD.133_1#689432385?vaa=1&amp;vcp=1&amp;vop=1&amp;pid=f72180b34&amp;color=36,64,97&amp;vtp=1&amp;bt=1&amp;bbb=1&amp;hb=1"/>
              <p:cNvSpPr/>
              <p:nvPr/>
            </p:nvSpPr>
            <p:spPr>
              <a:xfrm>
                <a:off x="539496" y="1208011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6-1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已知等差数列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的公差为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，前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，等比数列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的公比为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，前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.若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2" name="QC_7_BD.133_1#689432385?vaa=1&amp;vcp=1&amp;vop=1&amp;pid=f72180b34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08011"/>
                <a:ext cx="11109960" cy="770255"/>
              </a:xfrm>
              <a:prstGeom prst="rect">
                <a:avLst/>
              </a:prstGeom>
              <a:blipFill>
                <a:blip r:embed="rId3"/>
                <a:stretch>
                  <a:fillRect l="-1317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135_1#689432385.bracket?vaa=1&amp;vcp=1&amp;vop=1&amp;pid=f72180b34&amp;color=36,64,97&amp;vpa=16&amp;vtp=1"/>
          <p:cNvSpPr/>
          <p:nvPr/>
        </p:nvSpPr>
        <p:spPr>
          <a:xfrm>
            <a:off x="4941443" y="1708518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7_BD.133_2#689432385.choices?vaa=1&amp;vcp=1&amp;vop=1&amp;pid=f72180b34&amp;color=36,64,97&amp;vtp=1&amp;bbb=1"/>
              <p:cNvSpPr/>
              <p:nvPr/>
            </p:nvSpPr>
            <p:spPr>
              <a:xfrm>
                <a:off x="539496" y="2028113"/>
                <a:ext cx="11109960" cy="355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936240" algn="l"/>
                    <a:tab pos="5758180" algn="l"/>
                    <a:tab pos="865632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=−6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=−8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7_BD.133_2#689432385.choices?vaa=1&amp;vcp=1&amp;vop=1&amp;pid=f72180b34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28113"/>
                <a:ext cx="11109960" cy="355600"/>
              </a:xfrm>
              <a:prstGeom prst="rect">
                <a:avLst/>
              </a:prstGeom>
              <a:blipFill>
                <a:blip r:embed="rId4"/>
                <a:stretch>
                  <a:fillRect l="-1317" b="-413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7_AS.134_1#689432385?vaa=1&amp;vcp=1&amp;vop=1&amp;pid=f72180b34&amp;color=36,64,97&amp;vtp=1&amp;bbb=1"/>
              <p:cNvSpPr/>
              <p:nvPr/>
            </p:nvSpPr>
            <p:spPr>
              <a:xfrm>
                <a:off x="539496" y="2388730"/>
                <a:ext cx="11109960" cy="34021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e>
                        </m: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此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e>
                    </m:d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，这与题设不符，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𝑞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p>
                            </m:sSup>
                          </m:e>
                        </m: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=[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𝑞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p>
                            </m:sSup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den>
                        </m:f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e>
                        </m:d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𝑑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e>
                        </m:d>
                      </m:den>
                    </m:f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e>
                        </m:d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𝑑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=48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，此时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不确定.故选D.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7_AS.134_1#689432385?vaa=1&amp;vcp=1&amp;vop=1&amp;pid=f72180b34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88730"/>
                <a:ext cx="11109960" cy="3402140"/>
              </a:xfrm>
              <a:prstGeom prst="rect">
                <a:avLst/>
              </a:prstGeom>
              <a:blipFill>
                <a:blip r:embed="rId5"/>
                <a:stretch>
                  <a:fillRect l="-1317" b="-39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5&amp;si=55checked= 1 &amp; amp; version = 1.0.5checked=1&amp;version=1.0.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BD.137_1#b38c18a33?vcp=1&amp;vop=1&amp;pid=f72180b34&amp;color=36,64,97&amp;vtp=1&amp;bt=1&amp;bbb=1"/>
              <p:cNvSpPr/>
              <p:nvPr/>
            </p:nvSpPr>
            <p:spPr>
              <a:xfrm>
                <a:off x="539496" y="1409305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6-2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是公比为3的等比数列，且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+6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的等差中项.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7_BD.137_1#b38c18a33?vcp=1&amp;vop=1&amp;pid=f72180b34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409305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8_BD.138_1#fa10318a3?vcp=1&amp;vop=1&amp;pid=b38c18a33&amp;color=36,64,97&amp;vtp=1&amp;bbb=1"/>
              <p:cNvSpPr/>
              <p:nvPr/>
            </p:nvSpPr>
            <p:spPr>
              <a:xfrm>
                <a:off x="539496" y="1812212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的通项公式;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8_BD.138_1#fa10318a3?vcp=1&amp;vop=1&amp;pid=b38c18a33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812212"/>
                <a:ext cx="11109960" cy="363665"/>
              </a:xfrm>
              <a:prstGeom prst="rect">
                <a:avLst/>
              </a:prstGeom>
              <a:blipFill>
                <a:blip r:embed="rId4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8_AN.139_1#fa10318a3?vcp=1&amp;vop=1&amp;pid=b38c18a33&amp;color=36,64,97&amp;vtp=1&amp;bbb=1"/>
              <p:cNvSpPr/>
              <p:nvPr/>
            </p:nvSpPr>
            <p:spPr>
              <a:xfrm>
                <a:off x="539496" y="2185529"/>
                <a:ext cx="11109960" cy="203028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+6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的等差中项，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∴2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+6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是公比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的等比数列，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∴2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+6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+6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+27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8_AN.139_1#fa10318a3?vcp=1&amp;vop=1&amp;pid=b38c18a33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85529"/>
                <a:ext cx="11109960" cy="2030286"/>
              </a:xfrm>
              <a:prstGeom prst="rect">
                <a:avLst/>
              </a:prstGeom>
              <a:blipFill>
                <a:blip r:embed="rId5"/>
                <a:stretch>
                  <a:fillRect l="-1317" b="-66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8_BD.140_1#6480a0834?vcp=1&amp;vop=1&amp;pid=b38c18a33&amp;color=36,64,97&amp;vtp=1&amp;bbb=1"/>
              <p:cNvSpPr/>
              <p:nvPr/>
            </p:nvSpPr>
            <p:spPr>
              <a:xfrm>
                <a:off x="539496" y="4246802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8_BD.140_1#6480a0834?vcp=1&amp;vop=1&amp;pid=b38c18a33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246802"/>
                <a:ext cx="11109960" cy="363665"/>
              </a:xfrm>
              <a:prstGeom prst="rect">
                <a:avLst/>
              </a:prstGeom>
              <a:blipFill>
                <a:blip r:embed="rId6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8_AN.141_1#6480a0834?vcp=1&amp;vop=1&amp;pid=b38c18a33&amp;color=36,64,97&amp;vtp=1&amp;bbb=1&amp;hb=1"/>
              <p:cNvSpPr/>
              <p:nvPr/>
            </p:nvSpPr>
            <p:spPr>
              <a:xfrm>
                <a:off x="539496" y="4620119"/>
                <a:ext cx="11109960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+⋯+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e>
                    </m:d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d>
                      <m:d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1+2+⋯+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</m:d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1×</m:t>
                        </m:r>
                        <m:d>
                          <m:d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lang="en-US" altLang="zh-CN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e>
                              <m:sup>
                                <m:r>
                                  <a:rPr lang="en-US" altLang="zh-CN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p>
                            </m:sSup>
                          </m:e>
                        </m:d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1−3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+2×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e>
                        </m:d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6" name="QO_8_AN.141_1#6480a0834?vcp=1&amp;vop=1&amp;pid=b38c18a33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620119"/>
                <a:ext cx="11109960" cy="838200"/>
              </a:xfrm>
              <a:prstGeom prst="rect">
                <a:avLst/>
              </a:prstGeom>
              <a:blipFill>
                <a:blip r:embed="rId7"/>
                <a:stretch>
                  <a:fillRect l="-1317" r="-384" b="-948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6&amp;si=56checked= 1 &amp; amp; version = 1.0.5checked=1&amp;version=1.0.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BD.142_1#c978ff598?vcp=1&amp;vop=1&amp;pid=f72180b34&amp;color=36,64,97&amp;vtp=1&amp;bt=1&amp;bbb=1"/>
              <p:cNvSpPr/>
              <p:nvPr/>
            </p:nvSpPr>
            <p:spPr>
              <a:xfrm>
                <a:off x="539496" y="1749411"/>
                <a:ext cx="11109960" cy="444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6-3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∈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1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𝐍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log</m:t>
                        </m:r>
                      </m:e>
                      <m:sub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7_BD.142_1#c978ff598?vcp=1&amp;vop=1&amp;pid=f72180b34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749411"/>
                <a:ext cx="11109960" cy="444500"/>
              </a:xfrm>
              <a:prstGeom prst="rect">
                <a:avLst/>
              </a:prstGeom>
              <a:blipFill>
                <a:blip r:embed="rId3"/>
                <a:stretch>
                  <a:fillRect l="-1317" t="-2740" b="-1369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8_BD.143_1#ff5c0db8e?vcp=1&amp;vop=1&amp;pid=c978ff598&amp;color=36,64,97&amp;vtp=1&amp;bbb=1"/>
              <p:cNvSpPr/>
              <p:nvPr/>
            </p:nvSpPr>
            <p:spPr>
              <a:xfrm>
                <a:off x="539496" y="2203119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求证：数列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是等差数列；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8_BD.143_1#ff5c0db8e?vcp=1&amp;vop=1&amp;pid=c978ff598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203119"/>
                <a:ext cx="11109960" cy="363665"/>
              </a:xfrm>
              <a:prstGeom prst="rect">
                <a:avLst/>
              </a:prstGeom>
              <a:blipFill>
                <a:blip r:embed="rId4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8_AN.144_1#ff5c0db8e?vcp=1&amp;vop=1&amp;pid=c978ff598&amp;color=36,64,97&amp;vtp=1&amp;bbb=1&amp;hb=1"/>
              <p:cNvSpPr/>
              <p:nvPr/>
            </p:nvSpPr>
            <p:spPr>
              <a:xfrm>
                <a:off x="539496" y="2567609"/>
                <a:ext cx="11109960" cy="23480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【证明】由题意知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为首项，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为公比的等比数列，所以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∈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1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𝐍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log</m:t>
                        </m:r>
                      </m:e>
                      <m:sub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log</m:t>
                        </m:r>
                      </m:e>
                      <m:sub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−2=3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log</m:t>
                        </m:r>
                      </m:e>
                      <m:sub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−2=3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−2−3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,所以数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是以1为首项，3为公差的等差数列.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QO_8_AN.144_1#ff5c0db8e?vcp=1&amp;vop=1&amp;pid=c978ff598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67609"/>
                <a:ext cx="11109960" cy="2348040"/>
              </a:xfrm>
              <a:prstGeom prst="rect">
                <a:avLst/>
              </a:prstGeom>
              <a:blipFill>
                <a:blip r:embed="rId5"/>
                <a:stretch>
                  <a:fillRect l="-1317" r="-933" b="-623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7&amp;si=57checked= 1 &amp; amp; version = 1.0.5checked=1&amp;version=1.0.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8_BD.145_1#f4ccc3352?vcp=1&amp;vop=1&amp;pid=c978ff598&amp;color=36,64,97&amp;vtp=1&amp;bt=1&amp;bbb=1"/>
              <p:cNvSpPr/>
              <p:nvPr/>
            </p:nvSpPr>
            <p:spPr>
              <a:xfrm>
                <a:off x="539496" y="1181468"/>
                <a:ext cx="11109960" cy="5259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求证：数列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8_BD.145_1#f4ccc3352?vcp=1&amp;vop=1&amp;pid=c978ff598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181468"/>
                <a:ext cx="11109960" cy="525971"/>
              </a:xfrm>
              <a:prstGeom prst="rect">
                <a:avLst/>
              </a:prstGeom>
              <a:blipFill>
                <a:blip r:embed="rId3"/>
                <a:stretch>
                  <a:fillRect l="-1317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8_AN.146_1#f4ccc3352?vcp=1&amp;vop=1&amp;pid=c978ff598&amp;color=36,64,97&amp;vtp=1&amp;bbb=1&amp;hb=1"/>
              <p:cNvSpPr/>
              <p:nvPr/>
            </p:nvSpPr>
            <p:spPr>
              <a:xfrm>
                <a:off x="539496" y="1711566"/>
                <a:ext cx="11109960" cy="1955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【证明】由（1）知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×1+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×4+⋯+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−5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×1+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×4+⋯+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−5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两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式相减，可得</a:t>
                </a:r>
              </a:p>
              <a:p>
                <a:pPr latinLnBrk="1">
                  <a:lnSpc>
                    <a:spcPct val="110000"/>
                  </a:lnSpc>
                </a:pPr>
                <a:endParaRPr lang="en-US" altLang="zh-CN" dirty="0"/>
              </a:p>
            </p:txBody>
          </p:sp>
        </mc:Choice>
        <mc:Fallback xmlns="">
          <p:sp>
            <p:nvSpPr>
              <p:cNvPr id="3" name="QO_8_AN.146_1#f4ccc3352?vcp=1&amp;vop=1&amp;pid=c978ff598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711566"/>
                <a:ext cx="11109960" cy="1955800"/>
              </a:xfrm>
              <a:prstGeom prst="rect">
                <a:avLst/>
              </a:prstGeom>
              <a:blipFill>
                <a:blip r:embed="rId4"/>
                <a:stretch>
                  <a:fillRect l="-1317" b="-46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8_AN.146_1#f4ccc3352?vcp=1&amp;vop=1&amp;pid=c978ff598&amp;color=36,64,97&amp;vtp=1&amp;bbb=1&amp;hb=1">
                <a:extLst>
                  <a:ext uri="{FF2B5EF4-FFF2-40B4-BE49-F238E27FC236}">
                    <a16:creationId xmlns:a16="http://schemas.microsoft.com/office/drawing/2014/main" id="{98F6198A-3B69-ADA6-BDD1-E58D816477F8}"/>
                  </a:ext>
                </a:extLst>
              </p:cNvPr>
              <p:cNvSpPr/>
              <p:nvPr/>
            </p:nvSpPr>
            <p:spPr>
              <a:xfrm>
                <a:off x="539496" y="3641966"/>
                <a:ext cx="11109960" cy="1168400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×1+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×3+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×3+⋯+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×3−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altLang="zh-CN" sz="1800" b="0" i="1" dirty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4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[1−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altLang="zh-CN" sz="1800" b="0" i="1" dirty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4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]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100"/>
                  </a:lnSpc>
                </a:pPr>
                <a:endParaRPr lang="en-US" altLang="zh-CN" dirty="0"/>
              </a:p>
            </p:txBody>
          </p:sp>
        </mc:Choice>
        <mc:Fallback xmlns="">
          <p:sp>
            <p:nvSpPr>
              <p:cNvPr id="4" name="QO_8_AN.146_1#f4ccc3352?vcp=1&amp;vop=1&amp;pid=c978ff598&amp;color=36,64,97&amp;vtp=1&amp;bbb=1&amp;hb=1">
                <a:extLst>
                  <a:ext uri="{FF2B5EF4-FFF2-40B4-BE49-F238E27FC236}">
                    <a16:creationId xmlns:a16="http://schemas.microsoft.com/office/drawing/2014/main" id="{98F6198A-3B69-ADA6-BDD1-E58D816477F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641966"/>
                <a:ext cx="11109960" cy="1168400"/>
              </a:xfrm>
              <a:prstGeom prst="rect">
                <a:avLst/>
              </a:prstGeom>
              <a:blipFill>
                <a:blip r:embed="rId5"/>
                <a:stretch>
                  <a:fillRect l="-55" t="-2604" b="-31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8_AN.146_1#f4ccc3352?vcp=1&amp;vop=1&amp;pid=c978ff598&amp;color=36,64,97&amp;vtp=1&amp;bbb=1&amp;hb=1">
                <a:extLst>
                  <a:ext uri="{FF2B5EF4-FFF2-40B4-BE49-F238E27FC236}">
                    <a16:creationId xmlns:a16="http://schemas.microsoft.com/office/drawing/2014/main" id="{C89051DE-16B7-C9B2-5E9A-A058B5F7B822}"/>
                  </a:ext>
                </a:extLst>
              </p:cNvPr>
              <p:cNvSpPr/>
              <p:nvPr/>
            </p:nvSpPr>
            <p:spPr>
              <a:xfrm>
                <a:off x="539496" y="4797666"/>
                <a:ext cx="11109960" cy="9831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9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5" name="QO_8_AN.146_1#f4ccc3352?vcp=1&amp;vop=1&amp;pid=c978ff598&amp;color=36,64,97&amp;vtp=1&amp;bbb=1&amp;hb=1">
                <a:extLst>
                  <a:ext uri="{FF2B5EF4-FFF2-40B4-BE49-F238E27FC236}">
                    <a16:creationId xmlns:a16="http://schemas.microsoft.com/office/drawing/2014/main" id="{C89051DE-16B7-C9B2-5E9A-A058B5F7B82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797666"/>
                <a:ext cx="11109960" cy="983171"/>
              </a:xfrm>
              <a:prstGeom prst="rect">
                <a:avLst/>
              </a:prstGeom>
              <a:blipFill>
                <a:blip r:embed="rId6"/>
                <a:stretch>
                  <a:fillRect l="-1317" b="-869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8&amp;si=58checked= 1 &amp; amp; version = 1.0.5checked=1&amp;version=1.0.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8_BD.147_1#13360ce59?vcp=1&amp;vop=1&amp;pid=c978ff598&amp;color=36,64,97&amp;vtp=1&amp;bt=1&amp;bbb=1"/>
              <p:cNvSpPr/>
              <p:nvPr/>
            </p:nvSpPr>
            <p:spPr>
              <a:xfrm>
                <a:off x="539496" y="1507032"/>
                <a:ext cx="11109960" cy="52546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（3）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对一切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恒成立，求实数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的取值范围．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8_BD.147_1#13360ce59?vcp=1&amp;vop=1&amp;pid=c978ff598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507032"/>
                <a:ext cx="11109960" cy="525463"/>
              </a:xfrm>
              <a:prstGeom prst="rect">
                <a:avLst/>
              </a:prstGeom>
              <a:blipFill>
                <a:blip r:embed="rId3"/>
                <a:stretch>
                  <a:fillRect l="-1317" b="-162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8_AN.148_1#13360ce59?vcp=1&amp;vop=1&amp;pid=c978ff598&amp;color=36,64,97&amp;vtp=1&amp;bbb=1"/>
              <p:cNvSpPr/>
              <p:nvPr/>
            </p:nvSpPr>
            <p:spPr>
              <a:xfrm>
                <a:off x="539496" y="2039353"/>
                <a:ext cx="11109960" cy="34658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对一切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恒成立，只需要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的最大值小于或等于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9−9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&gt;⋯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的最大项为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−2≥0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实数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的取值范围是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−∞,−2]∪[1,+∞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8_AN.148_1#13360ce59?vcp=1&amp;vop=1&amp;pid=c978ff598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39353"/>
                <a:ext cx="11109960" cy="3465830"/>
              </a:xfrm>
              <a:prstGeom prst="rect">
                <a:avLst/>
              </a:prstGeom>
              <a:blipFill>
                <a:blip r:embed="rId4"/>
                <a:stretch>
                  <a:fillRect l="-1317" b="-404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checked= 1 &amp; amp; version = 1.0.5checked=1&amp;version=1.0.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b9afbfba6?vcp=1&amp;pid=4d8421f3b&amp;color=36,64,97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828000"/>
            <a:ext cx="566928" cy="694944"/>
          </a:xfrm>
          <a:prstGeom prst="rect">
            <a:avLst/>
          </a:prstGeom>
        </p:spPr>
      </p:pic>
      <p:sp>
        <p:nvSpPr>
          <p:cNvPr id="3" name="C_4_BD#b9afbfba6?vcp=1&amp;pid=4d8421f3b&amp;color=61,88,159&amp;vtp=1&amp;bbb=1"/>
          <p:cNvSpPr/>
          <p:nvPr/>
        </p:nvSpPr>
        <p:spPr>
          <a:xfrm>
            <a:off x="1252728" y="946872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知识绘</a:t>
            </a:r>
            <a:endParaRPr lang="en-US" altLang="zh-CN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_5_BD#5edaa52d1?vcp=1&amp;pid=b9afbfba6&amp;color=101,101,255&amp;vtp=1&amp;bbb=1"/>
              <p:cNvSpPr/>
              <p:nvPr/>
            </p:nvSpPr>
            <p:spPr>
              <a:xfrm>
                <a:off x="539496" y="1469096"/>
                <a:ext cx="11109960" cy="70307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2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知识点1</a:t>
                </a:r>
                <a:r>
                  <a:rPr lang="en-US" altLang="zh-CN" sz="22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2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等比数列的前</a:t>
                </a:r>
                <a14:m>
                  <m:oMath xmlns:m="http://schemas.openxmlformats.org/officeDocument/2006/math">
                    <m:r>
                      <a:rPr lang="en-US" altLang="zh-CN" sz="22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2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项和公式及其推导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4" name="C_5_BD#5edaa52d1?vcp=1&amp;pid=b9afbfba6&amp;color=101,101,255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469096"/>
                <a:ext cx="11109960" cy="703072"/>
              </a:xfrm>
              <a:prstGeom prst="rect">
                <a:avLst/>
              </a:prstGeom>
              <a:blipFill>
                <a:blip r:embed="rId4"/>
                <a:stretch>
                  <a:fillRect l="-153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6_BD.1_1#f70167367?vcp=1&amp;vop=1&amp;pid=5edaa52d1&amp;color=36,64,97&amp;vtp=1&amp;bbb=1"/>
              <p:cNvSpPr/>
              <p:nvPr/>
            </p:nvSpPr>
            <p:spPr>
              <a:xfrm>
                <a:off x="539496" y="1971892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示例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设等比数列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，已知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=−32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6_BD.1_1#f70167367?vcp=1&amp;vop=1&amp;pid=5edaa52d1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971892"/>
                <a:ext cx="11109960" cy="360680"/>
              </a:xfrm>
              <a:prstGeom prst="rect">
                <a:avLst/>
              </a:prstGeom>
              <a:blipFill>
                <a:blip r:embed="rId5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7_BD.2_1#2553be81e?vcp=1&amp;vop=1&amp;pid=f70167367&amp;color=36,64,97&amp;vtp=1&amp;bbb=1"/>
              <p:cNvSpPr/>
              <p:nvPr/>
            </p:nvSpPr>
            <p:spPr>
              <a:xfrm>
                <a:off x="539496" y="2377844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求公比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6" name="QO_7_BD.2_1#2553be81e?vcp=1&amp;vop=1&amp;pid=f70167367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77844"/>
                <a:ext cx="11109960" cy="363665"/>
              </a:xfrm>
              <a:prstGeom prst="rect">
                <a:avLst/>
              </a:prstGeom>
              <a:blipFill>
                <a:blip r:embed="rId6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QO_7_AN.3_1#2553be81e?vcp=1&amp;vop=1&amp;pid=f70167367&amp;color=36,64,97&amp;vtp=1&amp;bbb=1"/>
              <p:cNvSpPr/>
              <p:nvPr/>
            </p:nvSpPr>
            <p:spPr>
              <a:xfrm>
                <a:off x="539496" y="2751161"/>
                <a:ext cx="11109960" cy="558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【解】由题意可得，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=−8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，所以公比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7" name="QO_7_AN.3_1#2553be81e?vcp=1&amp;vop=1&amp;pid=f70167367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51161"/>
                <a:ext cx="11109960" cy="558800"/>
              </a:xfrm>
              <a:prstGeom prst="rect">
                <a:avLst/>
              </a:prstGeom>
              <a:blipFill>
                <a:blip r:embed="rId7"/>
                <a:stretch>
                  <a:fillRect l="-1317" b="-869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QO_7_BD.4_1#3c542bb89?vcp=1&amp;vop=1&amp;pid=f70167367&amp;color=36,64,97&amp;vtp=1&amp;bbb=1"/>
              <p:cNvSpPr/>
              <p:nvPr/>
            </p:nvSpPr>
            <p:spPr>
              <a:xfrm>
                <a:off x="539496" y="3309961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8" name="QO_7_BD.4_1#3c542bb89?vcp=1&amp;vop=1&amp;pid=f70167367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309961"/>
                <a:ext cx="11109960" cy="363665"/>
              </a:xfrm>
              <a:prstGeom prst="rect">
                <a:avLst/>
              </a:prstGeom>
              <a:blipFill>
                <a:blip r:embed="rId8"/>
                <a:stretch>
                  <a:fillRect l="-1317" b="-36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QO_7_AN.5_1#3c542bb89?vcp=1&amp;vop=1&amp;pid=f70167367&amp;color=36,64,97&amp;vtp=1&amp;bbb=1"/>
              <p:cNvSpPr/>
              <p:nvPr/>
            </p:nvSpPr>
            <p:spPr>
              <a:xfrm>
                <a:off x="539496" y="3674451"/>
                <a:ext cx="11109960" cy="508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【解】由题意可得，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d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−2</m:t>
                                </m:r>
                              </m:e>
                            </m:d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1×[1−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d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−2</m:t>
                                </m:r>
                              </m:e>
                            </m:d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]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</m:t>
                            </m:r>
                          </m:e>
                        </m:d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9" name="QO_7_AN.5_1#3c542bb89?vcp=1&amp;vop=1&amp;pid=f70167367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674451"/>
                <a:ext cx="11109960" cy="508000"/>
              </a:xfrm>
              <a:prstGeom prst="rect">
                <a:avLst/>
              </a:prstGeom>
              <a:blipFill>
                <a:blip r:embed="rId9"/>
                <a:stretch>
                  <a:fillRect l="-1317" b="-963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  <p:bldP spid="9" grpId="0" build="p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9&amp;si=59checked= 1 &amp; amp; version = 1.0.5checked=1&amp;version=1.0.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14f35e961?vcp=1&amp;pid=f994d5eac&amp;color=101,101,255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题型5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等比数列求和的实际应用</a:t>
            </a:r>
            <a:endParaRPr lang="en-US" altLang="zh-CN" sz="2200" dirty="0">
              <a:solidFill>
                <a:srgbClr val="6565FF"/>
              </a:solidFill>
            </a:endParaRPr>
          </a:p>
        </p:txBody>
      </p:sp>
      <p:sp>
        <p:nvSpPr>
          <p:cNvPr id="3" name="QC_7_BD.149_1#f016a4c0c?vaa=1&amp;vcp=1&amp;vop=1&amp;pid=14f35e961&amp;color=36,64,97&amp;vtp=1&amp;bbb=1&amp;hb=1"/>
          <p:cNvSpPr/>
          <p:nvPr/>
        </p:nvSpPr>
        <p:spPr>
          <a:xfrm>
            <a:off x="539496" y="1318332"/>
            <a:ext cx="11109960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例7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我国古代有一数学问题：今有蒲生一日，长四尺.莞生一日，长一尺.蒲生日自半，莞生日自倍.意思是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：今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有蒲第一天长高四尺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，莞第一天长高一尺，以后蒲每天长高前一天的一半，莞每天长高前一天的两倍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.当莞的长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度是蒲的长度的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4倍时，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是第(</a:t>
            </a:r>
            <a:r>
              <a:rPr lang="en-US" altLang="zh-CN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dirty="0">
              <a:solidFill>
                <a:srgbClr val="244061"/>
              </a:solidFill>
            </a:endParaRPr>
          </a:p>
        </p:txBody>
      </p:sp>
      <p:sp>
        <p:nvSpPr>
          <p:cNvPr id="4" name="QC_7_AN.151_1#f016a4c0c.bracket?vaa=1&amp;vcp=1&amp;vop=1&amp;pid=14f35e961&amp;color=36,64,97&amp;vpa=17&amp;vtp=1"/>
          <p:cNvSpPr/>
          <p:nvPr/>
        </p:nvSpPr>
        <p:spPr>
          <a:xfrm>
            <a:off x="3558921" y="2240240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5" name="QC_7_BD.149_2#f016a4c0c.choices?vaa=1&amp;vcp=1&amp;vop=1&amp;pid=14f35e961&amp;color=36,64,97&amp;vtp=1&amp;bbb=1"/>
          <p:cNvSpPr/>
          <p:nvPr/>
        </p:nvSpPr>
        <p:spPr>
          <a:xfrm>
            <a:off x="539496" y="2559454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44165" algn="l"/>
                <a:tab pos="5662930" algn="l"/>
                <a:tab pos="848169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4天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5天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6天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.7天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7_AS.150_1#f016a4c0c?vaa=1&amp;vcp=1&amp;vop=1&amp;pid=14f35e961&amp;color=36,64,97&amp;vtp=1&amp;bbb=1&amp;hb=1"/>
              <p:cNvSpPr/>
              <p:nvPr/>
            </p:nvSpPr>
            <p:spPr>
              <a:xfrm>
                <a:off x="539496" y="2932771"/>
                <a:ext cx="11109960" cy="251650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由题意，蒲第一天长高四尺，以后每天长高前一天的一半，所以蒲每天生长的长度构成首项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57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公比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的等比数列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，其前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4×[1−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altLang="zh-CN" sz="1800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2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]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由莞第一天长高一尺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，以后每天长高前一天的两倍，则莞每天生长的长度构成首项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，公比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的等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比数列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，其前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1×</m:t>
                        </m:r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p>
                            </m:sSup>
                          </m:e>
                        </m: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−1=4×[8−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zh-CN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.故选B.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6" name="QC_7_AS.150_1#f016a4c0c?vaa=1&amp;vcp=1&amp;vop=1&amp;pid=14f35e961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32771"/>
                <a:ext cx="11109960" cy="2516505"/>
              </a:xfrm>
              <a:prstGeom prst="rect">
                <a:avLst/>
              </a:prstGeom>
              <a:blipFill>
                <a:blip r:embed="rId3"/>
                <a:stretch>
                  <a:fillRect l="-1317" b="-31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0&amp;si=60checked= 1 &amp; amp; version = 1.0.5checked=1&amp;version=1.0.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153_1#43f913340?vaa=1&amp;vcp=1&amp;vop=1&amp;pid=14f35e961&amp;color=36,64,97&amp;vtp=1&amp;bt=1&amp;bbb=1&amp;hb=1"/>
          <p:cNvSpPr/>
          <p:nvPr/>
        </p:nvSpPr>
        <p:spPr>
          <a:xfrm>
            <a:off x="539496" y="2077516"/>
            <a:ext cx="11109960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7-1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我国古代数学著作《算法统宗》中有这样一个问题：“三百七十八里关，初行健步不为难，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次日脚痛减一半，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六朝才得到其关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.”其大意是：有一个人要去某关口，路程为378里，第一天健步行走，从第二天起脚痛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，每天走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的路程为前一天的一半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，走了六天到达该关口.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则此人第二天走的路程为(</a:t>
            </a:r>
            <a:r>
              <a:rPr lang="en-US" altLang="zh-CN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dirty="0">
              <a:solidFill>
                <a:srgbClr val="244061"/>
              </a:solidFill>
            </a:endParaRPr>
          </a:p>
        </p:txBody>
      </p:sp>
      <p:sp>
        <p:nvSpPr>
          <p:cNvPr id="3" name="QC_7_AN.155_1#43f913340.bracket?vaa=1&amp;vcp=1&amp;vop=1&amp;pid=14f35e961&amp;color=36,64,97&amp;vpa=18&amp;vtp=1"/>
          <p:cNvSpPr/>
          <p:nvPr/>
        </p:nvSpPr>
        <p:spPr>
          <a:xfrm>
            <a:off x="7845171" y="2990265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4" name="QC_7_BD.153_2#43f913340.choices?vaa=1&amp;vcp=1&amp;vop=1&amp;pid=14f35e961&amp;color=36,64,97&amp;vtp=1&amp;bbb=1"/>
          <p:cNvSpPr/>
          <p:nvPr/>
        </p:nvSpPr>
        <p:spPr>
          <a:xfrm>
            <a:off x="539496" y="3309733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44165" algn="l"/>
                <a:tab pos="5662930" algn="l"/>
                <a:tab pos="848169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80里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86里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90里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.96里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7_AS.154_1#43f913340?vaa=1&amp;vcp=1&amp;vop=1&amp;pid=14f35e961&amp;color=36,64,97&amp;vtp=1&amp;bbb=1&amp;hb=1"/>
              <p:cNvSpPr/>
              <p:nvPr/>
            </p:nvSpPr>
            <p:spPr>
              <a:xfrm>
                <a:off x="539496" y="3683050"/>
                <a:ext cx="11109960" cy="1320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由题意可知此人每天走的路程构成公比为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的等比数列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，由题意和等比数列的求和公式可得</a:t>
                </a:r>
              </a:p>
              <a:p>
                <a:pPr latinLnBrk="1">
                  <a:lnSpc>
                    <a:spcPts val="58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[1−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altLang="zh-CN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altLang="zh-CN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altLang="zh-CN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2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p>
                        </m:s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]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=378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=192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，故此人第二天走的路程为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192×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（里）.故选D.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7_AS.154_1#43f913340?vaa=1&amp;vcp=1&amp;vop=1&amp;pid=14f35e961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683050"/>
                <a:ext cx="11109960" cy="1320800"/>
              </a:xfrm>
              <a:prstGeom prst="rect">
                <a:avLst/>
              </a:prstGeom>
              <a:blipFill>
                <a:blip r:embed="rId3"/>
                <a:stretch>
                  <a:fillRect l="-1317" b="-46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1&amp;si=61checked= 1 &amp; amp; version = 1.0.5checked=1&amp;version=1.0.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7_BD.157_1#d32e5608e?vaa=1&amp;vcp=1&amp;vop=1&amp;pid=14f35e961&amp;color=36,64,97&amp;vtp=1&amp;bt=1&amp;bbb=1&amp;hb=1"/>
              <p:cNvSpPr/>
              <p:nvPr/>
            </p:nvSpPr>
            <p:spPr>
              <a:xfrm>
                <a:off x="539496" y="1855266"/>
                <a:ext cx="11109960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7-2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教育储蓄是指个人按国家有关规定在指定银行开户、存入规定数额资金、用于教育目的的专项储蓄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，是一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种专门为学生支付非义务教育所需教育金的专项储蓄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，享受免征利息税的政策.若你的父母在你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12岁生日当天向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你的银行教育储蓄账户存入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000元，并且每年在你生日当天存入2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000元，连续存6年，在你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18岁生日当天一次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性取出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，则一次性取出的金额总数约为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假设教育储蓄存款的年利率为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5%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，取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1.05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≈1.4)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2" name="QC_7_BD.157_1#d32e5608e?vaa=1&amp;vcp=1&amp;vop=1&amp;pid=14f35e961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855266"/>
                <a:ext cx="11109960" cy="1608455"/>
              </a:xfrm>
              <a:prstGeom prst="rect">
                <a:avLst/>
              </a:prstGeom>
              <a:blipFill>
                <a:blip r:embed="rId3"/>
                <a:stretch>
                  <a:fillRect l="-1317" r="-1262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159_1#d32e5608e.bracket?vaa=1&amp;vcp=1&amp;vop=1&amp;pid=14f35e961&amp;color=36,64,97&amp;vpa=19&amp;vtp=1"/>
          <p:cNvSpPr/>
          <p:nvPr/>
        </p:nvSpPr>
        <p:spPr>
          <a:xfrm>
            <a:off x="9669145" y="3193973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4" name="QC_7_BD.157_2#d32e5608e.choices?vaa=1&amp;vcp=1&amp;vop=1&amp;pid=14f35e961&amp;color=36,64,97&amp;vtp=1&amp;bbb=1"/>
          <p:cNvSpPr/>
          <p:nvPr/>
        </p:nvSpPr>
        <p:spPr>
          <a:xfrm>
            <a:off x="539496" y="3464610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44165" algn="l"/>
                <a:tab pos="5662930" algn="l"/>
                <a:tab pos="848169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A.14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400元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.15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400元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.16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200元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.18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500元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7_AS.158_1#d32e5608e?vaa=1&amp;vcp=1&amp;vop=1&amp;pid=14f35e961&amp;color=36,64,97&amp;vtp=1&amp;bbb=1&amp;hb=1"/>
              <p:cNvSpPr/>
              <p:nvPr/>
            </p:nvSpPr>
            <p:spPr>
              <a:xfrm>
                <a:off x="539496" y="3876090"/>
                <a:ext cx="11109960" cy="133540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</a:t>
                </a:r>
                <a:r>
                  <a:rPr lang="en-US" altLang="zh-CN" sz="1800" b="1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】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由题知一次性取出的金额总数约为</a:t>
                </a: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000×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1+5%</m:t>
                            </m:r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000×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1+5%</m:t>
                            </m:r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+⋯+2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000×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1+5%</m:t>
                            </m:r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000×1.05×[1−1.05]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1−1.05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000×</m:t>
                        </m:r>
                        <m:d>
                          <m:d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altLang="zh-CN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1.05</m:t>
                                </m:r>
                              </m:e>
                              <m:sup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7</m:t>
                                </m:r>
                              </m:sup>
                            </m:sSup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−1.05</m:t>
                            </m:r>
                          </m:e>
                        </m:d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0.05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≈14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000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（元）.结合各选项中的数据可知A最符合，故选A.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7_AS.158_1#d32e5608e?vaa=1&amp;vcp=1&amp;vop=1&amp;pid=14f35e961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876090"/>
                <a:ext cx="11109960" cy="1335405"/>
              </a:xfrm>
              <a:prstGeom prst="rect">
                <a:avLst/>
              </a:prstGeom>
              <a:blipFill>
                <a:blip r:embed="rId4"/>
                <a:stretch>
                  <a:fillRect l="-1317" b="-593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2&amp;si=62checked= 1 &amp; amp; version = 1.0.5checked=1&amp;version=1.0.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a16c8e017?vcp=1&amp;pid=f994d5eac&amp;color=101,101,255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题型6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等比数列中的新定义问题</a:t>
            </a:r>
            <a:endParaRPr lang="en-US" altLang="zh-CN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C_7_BD.161_1#a2f11ab2b?vaa=1&amp;vcp=1&amp;vop=1&amp;pid=a16c8e017&amp;color=36,64,97&amp;vtp=1&amp;bbb=1&amp;hb=1"/>
              <p:cNvSpPr/>
              <p:nvPr/>
            </p:nvSpPr>
            <p:spPr>
              <a:xfrm>
                <a:off x="539496" y="1318332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例8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0,2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020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，则称项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为“和谐项”，则数列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的所有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“和谐项”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的平方和为(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C_7_BD.161_1#a2f11ab2b?vaa=1&amp;vcp=1&amp;vop=1&amp;pid=a16c8e017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18332"/>
                <a:ext cx="11109960" cy="770255"/>
              </a:xfrm>
              <a:prstGeom prst="rect">
                <a:avLst/>
              </a:prstGeom>
              <a:blipFill>
                <a:blip r:embed="rId3"/>
                <a:stretch>
                  <a:fillRect l="-1317" r="-110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7_BD.161_2#a2f11ab2b.choices?vaa=1&amp;vcp=1&amp;vop=1&amp;pid=a16c8e017&amp;color=36,64,97&amp;vtp=1&amp;bbb=1"/>
              <p:cNvSpPr/>
              <p:nvPr/>
            </p:nvSpPr>
            <p:spPr>
              <a:xfrm>
                <a:off x="539496" y="2092666"/>
                <a:ext cx="11109960" cy="5259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844165" algn="l"/>
                    <a:tab pos="5662930" algn="l"/>
                    <a:tab pos="848169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C_7_BD.161_2#a2f11ab2b.choices?vaa=1&amp;vcp=1&amp;vop=1&amp;pid=a16c8e017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92666"/>
                <a:ext cx="11109960" cy="525971"/>
              </a:xfrm>
              <a:prstGeom prst="rect">
                <a:avLst/>
              </a:prstGeom>
              <a:blipFill>
                <a:blip r:embed="rId4"/>
                <a:stretch>
                  <a:fillRect l="-1317" b="-149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3&amp;si=63checked= 1 &amp; amp; version = 1.0.5checked=1&amp;version=1.0.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7_AS.163_1#a2f11ab2b?vaa=1&amp;vcp=1&amp;vop=1&amp;pid=a16c8e017&amp;color=36,64,97&amp;vtp=1&amp;bt=1&amp;bbb=1"/>
              <p:cNvSpPr/>
              <p:nvPr/>
            </p:nvSpPr>
            <p:spPr>
              <a:xfrm>
                <a:off x="539496" y="1264526"/>
                <a:ext cx="11109960" cy="407854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≥2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两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式相减可得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≥2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2,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=1,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−1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≥2.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0,2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020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1≤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的所有“和谐项”的平方和为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=4+4+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4×</m:t>
                        </m:r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10</m:t>
                                </m:r>
                              </m:sup>
                            </m:sSup>
                          </m:e>
                        </m: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11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，故选A.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C_7_AS.163_1#a2f11ab2b?vaa=1&amp;vcp=1&amp;vop=1&amp;pid=a16c8e017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64526"/>
                <a:ext cx="11109960" cy="4078542"/>
              </a:xfrm>
              <a:prstGeom prst="rect">
                <a:avLst/>
              </a:prstGeom>
              <a:blipFill>
                <a:blip r:embed="rId3"/>
                <a:stretch>
                  <a:fillRect l="-1317" b="-209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164_1#a2f11ab2b?vaa=1&amp;vcp=1&amp;vop=1&amp;pid=a16c8e017&amp;color=36,64,97&amp;vtp=1&amp;bbb=1"/>
          <p:cNvSpPr/>
          <p:nvPr/>
        </p:nvSpPr>
        <p:spPr>
          <a:xfrm>
            <a:off x="539496" y="5299570"/>
            <a:ext cx="11109960" cy="40830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1800" b="1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【答案】</a:t>
            </a: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4&amp;si=64checked= 1 &amp; amp; version = 1.0.5checked=1&amp;version=1.0.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EX.165_1#a2f11ab2b?vaa=1&amp;vcp=1&amp;vop=1&amp;pid=a16c8e017&amp;color=36,64,97&amp;vtp=1&amp;bt=1&amp;bbb=1&amp;hb=1"/>
          <p:cNvSpPr/>
          <p:nvPr/>
        </p:nvSpPr>
        <p:spPr>
          <a:xfrm>
            <a:off x="539496" y="2736042"/>
            <a:ext cx="11109960" cy="16114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【方法总结】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以数列为背景的新定义问题是高考命题创新型试题的一个热点，考查频次较高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.解决新定义问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题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，首先考查对定义的理解；其次是考查满足新定义的数列的简单应用，主要考查综合分析能力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.搞清新定义是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关键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，仔细认真地从前几项（特殊处、简单处）体会题意，在新定义下灵活应用已有知识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，从而找到恰当的解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决方法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5&amp;si=65checked= 1 &amp; amp; version = 1.0.5checked=1&amp;version=1.0.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7_BD.166_1#b23bc73b6?vaa=1&amp;vcp=1&amp;vop=1&amp;pid=a16c8e017&amp;color=36,64,97&amp;vtp=1&amp;bt=1&amp;bbb=1&amp;hb=1"/>
              <p:cNvSpPr/>
              <p:nvPr/>
            </p:nvSpPr>
            <p:spPr>
              <a:xfrm>
                <a:off x="539496" y="2269826"/>
                <a:ext cx="11109960" cy="8210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8-1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（多选）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项和，若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∈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1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𝐍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等于一个非零常数，则称数列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为“和等比数列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”.则下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列结论正确的是(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C_7_BD.166_1#b23bc73b6?vaa=1&amp;vcp=1&amp;vop=1&amp;pid=a16c8e017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269826"/>
                <a:ext cx="11109960" cy="821055"/>
              </a:xfrm>
              <a:prstGeom prst="rect">
                <a:avLst/>
              </a:prstGeom>
              <a:blipFill>
                <a:blip r:embed="rId3"/>
                <a:stretch>
                  <a:fillRect l="-1317" r="-1317" b="-177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7_BD.166_2#b23bc73b6.choices?vaa=1&amp;vcp=1&amp;vop=1&amp;pid=a16c8e017&amp;color=36,64,97&amp;vtp=1&amp;bbb=1"/>
              <p:cNvSpPr/>
              <p:nvPr/>
            </p:nvSpPr>
            <p:spPr>
              <a:xfrm>
                <a:off x="539496" y="3150189"/>
                <a:ext cx="11109960" cy="162039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A.存在等比数列为“和等比数列”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.非等差、等比数列不可能为“和等比数列”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.任意一个等比数列一定是“和等比数列”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.若各项都是正数且公比是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的等比数列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，满足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，则数列{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为“和等比数列”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7_BD.166_2#b23bc73b6.choices?vaa=1&amp;vcp=1&amp;vop=1&amp;pid=a16c8e017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150189"/>
                <a:ext cx="11109960" cy="1620393"/>
              </a:xfrm>
              <a:prstGeom prst="rect">
                <a:avLst/>
              </a:prstGeom>
              <a:blipFill>
                <a:blip r:embed="rId4"/>
                <a:stretch>
                  <a:fillRect l="-1317" b="-827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6&amp;si=66checked= 1 &amp; amp; version = 1.0.5checked=1&amp;version=1.0.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7_AS.168_1#b23bc73b6?vaa=1&amp;vcp=1&amp;vop=1&amp;pid=a16c8e017&amp;color=36,64,97&amp;vtp=1&amp;bt=1&amp;bbb=1&amp;hb=1"/>
              <p:cNvSpPr/>
              <p:nvPr/>
            </p:nvSpPr>
            <p:spPr>
              <a:xfrm>
                <a:off x="539496" y="1532750"/>
                <a:ext cx="11109960" cy="3605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A选项，当等比数列公比为1时，不妨设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，为非零常数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存在等比数列为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“和等比数列”，A正确；B选项，例如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2,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=1,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0,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≥2,</m:t>
                            </m:r>
                          </m:e>
                        </m:eqArr>
                      </m:e>
                    </m: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为非等差、等比数列，满足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6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为“和等比数列”，B错误；C选项，如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为等比数列，但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p>
                            </m:sSup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1−2</m:t>
                            </m:r>
                          </m:den>
                        </m:f>
                      </m:num>
                      <m:den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p>
                            </m:sSup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1−2</m:t>
                            </m:r>
                          </m:den>
                        </m:f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不是一个非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零常数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，不是“和等比数列”，C错误；D选项，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bSup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e>
                    </m:d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，所以{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为等差数列，公差为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e>
                        </m: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，为非零常数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，则数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列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{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为“和等比数列”，D正确.故选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C_7_AS.168_1#b23bc73b6?vaa=1&amp;vcp=1&amp;vop=1&amp;pid=a16c8e017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532750"/>
                <a:ext cx="11109960" cy="3605340"/>
              </a:xfrm>
              <a:prstGeom prst="rect">
                <a:avLst/>
              </a:prstGeom>
              <a:blipFill>
                <a:blip r:embed="rId3"/>
                <a:stretch>
                  <a:fillRect l="-1317" r="-1153" b="-388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169_1#b23bc73b6?vaa=1&amp;vcp=1&amp;vop=1&amp;pid=a16c8e017&amp;color=36,64,97&amp;vtp=1&amp;bbb=1"/>
          <p:cNvSpPr/>
          <p:nvPr/>
        </p:nvSpPr>
        <p:spPr>
          <a:xfrm>
            <a:off x="539496" y="5132946"/>
            <a:ext cx="11109960" cy="40830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1800" b="1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【答案】</a:t>
            </a: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7&amp;si=67checked= 1 &amp; amp; version = 1.0.5checked=1&amp;version=1.0.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b7c30dd1d?vcp=1&amp;pid=4d8421f3b&amp;color=36,64,97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828000"/>
            <a:ext cx="612648" cy="649224"/>
          </a:xfrm>
          <a:prstGeom prst="rect">
            <a:avLst/>
          </a:prstGeom>
        </p:spPr>
      </p:pic>
      <p:sp>
        <p:nvSpPr>
          <p:cNvPr id="3" name="C_4_BD#b7c30dd1d?vcp=1&amp;pid=4d8421f3b&amp;color=61,88,159&amp;vtp=1&amp;bbb=1"/>
          <p:cNvSpPr/>
          <p:nvPr/>
        </p:nvSpPr>
        <p:spPr>
          <a:xfrm>
            <a:off x="1298448" y="892008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巩固练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p:sp>
        <p:nvSpPr>
          <p:cNvPr id="4" name="C_5_BD#11561cea6?vcp=1&amp;pid=b7c30dd1d&amp;color=0,55,96&amp;vtp=1&amp;bbb=1"/>
          <p:cNvSpPr/>
          <p:nvPr/>
        </p:nvSpPr>
        <p:spPr>
          <a:xfrm>
            <a:off x="539496" y="1608796"/>
            <a:ext cx="11109960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A组</a:t>
            </a:r>
            <a:r>
              <a:rPr lang="en-US" altLang="zh-CN" sz="24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学业基础</a:t>
            </a:r>
            <a:endParaRPr lang="en-US" altLang="zh-CN" sz="2400" dirty="0">
              <a:solidFill>
                <a:srgbClr val="0037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BD.170_1#da78a0afb?vaa=1&amp;vcp=1&amp;vop=1&amp;pid=11561cea6&amp;color=36,64,97&amp;vtp=1&amp;bbb=1"/>
              <p:cNvSpPr/>
              <p:nvPr/>
            </p:nvSpPr>
            <p:spPr>
              <a:xfrm>
                <a:off x="539496" y="2148635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1.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设正项等比数列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+8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，则公比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5" name="QC_6_BD.170_1#da78a0afb?vaa=1&amp;vcp=1&amp;vop=1&amp;pid=11561cea6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48635"/>
                <a:ext cx="11109960" cy="360680"/>
              </a:xfrm>
              <a:prstGeom prst="rect">
                <a:avLst/>
              </a:prstGeom>
              <a:blipFill>
                <a:blip r:embed="rId4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C_6_AN.172_1#da78a0afb.bracket?vaa=1&amp;vcp=1&amp;vop=1&amp;pid=11561cea6&amp;color=36,64,97&amp;vpa=22&amp;vtp=1"/>
          <p:cNvSpPr/>
          <p:nvPr/>
        </p:nvSpPr>
        <p:spPr>
          <a:xfrm>
            <a:off x="7775766" y="2228810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QC_6_BD.170_2#da78a0afb.choices?vaa=1&amp;vcp=1&amp;vop=1&amp;pid=11561cea6&amp;color=36,64,97&amp;vtp=1&amp;bbb=1"/>
              <p:cNvSpPr/>
              <p:nvPr/>
            </p:nvSpPr>
            <p:spPr>
              <a:xfrm>
                <a:off x="539496" y="2520656"/>
                <a:ext cx="11109960" cy="5256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631440" algn="l"/>
                    <a:tab pos="5224780" algn="l"/>
                    <a:tab pos="836422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.2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.2或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.2或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7" name="QC_6_BD.170_2#da78a0afb.choices?vaa=1&amp;vcp=1&amp;vop=1&amp;pid=11561cea6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20656"/>
                <a:ext cx="11109960" cy="525653"/>
              </a:xfrm>
              <a:prstGeom prst="rect">
                <a:avLst/>
              </a:prstGeom>
              <a:blipFill>
                <a:blip r:embed="rId5"/>
                <a:stretch>
                  <a:fillRect l="-1317" b="-149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QC_6_AS.171_1#da78a0afb?vaa=1&amp;vcp=1&amp;vop=1&amp;pid=11561cea6&amp;color=36,64,97&amp;vtp=1&amp;bbb=1"/>
              <p:cNvSpPr/>
              <p:nvPr/>
            </p:nvSpPr>
            <p:spPr>
              <a:xfrm>
                <a:off x="539496" y="3058945"/>
                <a:ext cx="11109960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+8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+8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+6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+6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.又因为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+6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（舍）.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8" name="QC_6_AS.171_1#da78a0afb?vaa=1&amp;vcp=1&amp;vop=1&amp;pid=11561cea6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058945"/>
                <a:ext cx="11109960" cy="838200"/>
              </a:xfrm>
              <a:prstGeom prst="rect">
                <a:avLst/>
              </a:prstGeom>
              <a:blipFill>
                <a:blip r:embed="rId6"/>
                <a:stretch>
                  <a:fillRect l="-1317" b="-1021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8" grpId="0" build="p" animBg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8&amp;si=68checked= 1 &amp; amp; version = 1.0.5checked=1&amp;version=1.0.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174_1#4941184be?vaa=1&amp;vcp=1&amp;vop=1&amp;pid=11561cea6&amp;color=36,64,97&amp;vtp=1&amp;bt=1&amp;bbb=1"/>
              <p:cNvSpPr/>
              <p:nvPr/>
            </p:nvSpPr>
            <p:spPr>
              <a:xfrm>
                <a:off x="539496" y="2449087"/>
                <a:ext cx="11109960" cy="584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2.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等比数列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为其前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项和.已知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，公比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2" name="QC_6_BD.174_1#4941184be?vaa=1&amp;vcp=1&amp;vop=1&amp;pid=11561cea6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49087"/>
                <a:ext cx="11109960" cy="584200"/>
              </a:xfrm>
              <a:prstGeom prst="rect">
                <a:avLst/>
              </a:prstGeom>
              <a:blipFill>
                <a:blip r:embed="rId3"/>
                <a:stretch>
                  <a:fillRect l="-1317" b="-937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76_1#4941184be.bracket?vaa=1&amp;vcp=1&amp;vop=1&amp;pid=11561cea6&amp;color=36,64,97&amp;vpa=23&amp;vtp=1"/>
          <p:cNvSpPr/>
          <p:nvPr/>
        </p:nvSpPr>
        <p:spPr>
          <a:xfrm>
            <a:off x="8495983" y="2663081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174_2#4941184be.choices?vaa=1&amp;vcp=1&amp;vop=1&amp;pid=11561cea6&amp;color=36,64,97&amp;vtp=1&amp;bbb=1"/>
              <p:cNvSpPr/>
              <p:nvPr/>
            </p:nvSpPr>
            <p:spPr>
              <a:xfrm>
                <a:off x="539496" y="3039382"/>
                <a:ext cx="11109960" cy="53657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815590" algn="l"/>
                    <a:tab pos="5694680" algn="l"/>
                    <a:tab pos="849757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C.3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.6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4" name="QC_6_BD.174_2#4941184be.choices?vaa=1&amp;vcp=1&amp;vop=1&amp;pid=11561cea6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039382"/>
                <a:ext cx="11109960" cy="536575"/>
              </a:xfrm>
              <a:prstGeom prst="rect">
                <a:avLst/>
              </a:prstGeom>
              <a:blipFill>
                <a:blip r:embed="rId4"/>
                <a:stretch>
                  <a:fillRect l="-1317" b="-147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175_1#4941184be?vaa=1&amp;vcp=1&amp;vop=1&amp;pid=11561cea6&amp;color=36,64,97&amp;vtp=1&amp;bbb=1"/>
              <p:cNvSpPr/>
              <p:nvPr/>
            </p:nvSpPr>
            <p:spPr>
              <a:xfrm>
                <a:off x="539496" y="3580783"/>
                <a:ext cx="11109960" cy="1041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1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等比数列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,公比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−4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−3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𝑞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</m:t>
                                </m:r>
                              </m:sup>
                            </m:sSup>
                          </m:e>
                        </m:d>
                      </m:num>
                      <m:den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</m:d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1+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𝑞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175_1#4941184be?vaa=1&amp;vcp=1&amp;vop=1&amp;pid=11561cea6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580783"/>
                <a:ext cx="11109960" cy="1041400"/>
              </a:xfrm>
              <a:prstGeom prst="rect">
                <a:avLst/>
              </a:prstGeom>
              <a:blipFill>
                <a:blip r:embed="rId5"/>
                <a:stretch>
                  <a:fillRect l="-1317" b="-526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checked= 1 &amp; amp; version = 1.0.5checked=1&amp;version=1.0.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208168827?vcp=1&amp;pid=4d8421f3b&amp;color=36,64,97&amp;mp=1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1403985"/>
            <a:ext cx="493776" cy="521208"/>
          </a:xfrm>
          <a:prstGeom prst="rect">
            <a:avLst/>
          </a:prstGeom>
        </p:spPr>
      </p:pic>
      <p:sp>
        <p:nvSpPr>
          <p:cNvPr id="3" name="C_4_BD#208168827?vcp=1&amp;pid=4d8421f3b&amp;color=61,88,159&amp;mp=1&amp;vtp=1&amp;bbb=1"/>
          <p:cNvSpPr/>
          <p:nvPr/>
        </p:nvSpPr>
        <p:spPr>
          <a:xfrm>
            <a:off x="1188720" y="1403985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重难斩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_5_BD#3679b1877?vcp=1&amp;pid=208168827&amp;color=101,101,255&amp;vtp=1&amp;bbb=1"/>
              <p:cNvSpPr/>
              <p:nvPr/>
            </p:nvSpPr>
            <p:spPr>
              <a:xfrm>
                <a:off x="539496" y="2064385"/>
                <a:ext cx="11109960" cy="70307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2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要点1</a:t>
                </a:r>
                <a:r>
                  <a:rPr lang="en-US" altLang="zh-CN" sz="22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2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等比数列的前</a:t>
                </a:r>
                <a14:m>
                  <m:oMath xmlns:m="http://schemas.openxmlformats.org/officeDocument/2006/math">
                    <m:r>
                      <a:rPr lang="en-US" altLang="zh-CN" sz="22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2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项和（积）的</a:t>
                </a:r>
                <a:endParaRPr lang="en-US" altLang="zh-CN" sz="2200" dirty="0">
                  <a:solidFill>
                    <a:srgbClr val="6565FF"/>
                  </a:solidFill>
                </a:endParaRPr>
              </a:p>
            </p:txBody>
          </p:sp>
        </mc:Choice>
        <mc:Fallback xmlns="">
          <p:sp>
            <p:nvSpPr>
              <p:cNvPr id="4" name="C_5_BD#3679b1877?vcp=1&amp;pid=208168827&amp;color=101,101,255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64385"/>
                <a:ext cx="11109960" cy="703072"/>
              </a:xfrm>
              <a:prstGeom prst="rect">
                <a:avLst/>
              </a:prstGeom>
              <a:blipFill>
                <a:blip r:embed="rId4"/>
                <a:stretch>
                  <a:fillRect l="-153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BD.6_1#1c58be680?vaa=1&amp;vcp=1&amp;vop=1&amp;pid=3679b1877&amp;color=36,64,97&amp;vtp=1&amp;bbb=1"/>
              <p:cNvSpPr/>
              <p:nvPr/>
            </p:nvSpPr>
            <p:spPr>
              <a:xfrm>
                <a:off x="539496" y="2515870"/>
                <a:ext cx="11109960" cy="584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为等比数列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项和.若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27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5" name="QC_6_BD.6_1#1c58be680?vaa=1&amp;vcp=1&amp;vop=1&amp;pid=3679b1877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15870"/>
                <a:ext cx="11109960" cy="584200"/>
              </a:xfrm>
              <a:prstGeom prst="rect">
                <a:avLst/>
              </a:prstGeom>
              <a:blipFill>
                <a:blip r:embed="rId5"/>
                <a:stretch>
                  <a:fillRect l="-1317" b="-72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C_6_AN.8_1#1c58be680.bracket?vaa=1&amp;vcp=1&amp;vop=1&amp;pid=3679b1877&amp;color=36,64,97&amp;vpa=1&amp;vtp=1"/>
          <p:cNvSpPr/>
          <p:nvPr/>
        </p:nvSpPr>
        <p:spPr>
          <a:xfrm>
            <a:off x="6807518" y="2732214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QC_6_BD.6_2#1c58be680.choices?vaa=1&amp;vcp=1&amp;vop=1&amp;pid=3679b1877&amp;color=36,64,97&amp;vtp=1&amp;bbb=1"/>
              <p:cNvSpPr/>
              <p:nvPr/>
            </p:nvSpPr>
            <p:spPr>
              <a:xfrm>
                <a:off x="539496" y="3098990"/>
                <a:ext cx="11109960" cy="355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834640" algn="l"/>
                    <a:tab pos="5529580" algn="l"/>
                    <a:tab pos="841502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.10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B.9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−8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7" name="QC_6_BD.6_2#1c58be680.choices?vaa=1&amp;vcp=1&amp;vop=1&amp;pid=3679b1877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098990"/>
                <a:ext cx="11109960" cy="355600"/>
              </a:xfrm>
              <a:prstGeom prst="rect">
                <a:avLst/>
              </a:prstGeom>
              <a:blipFill>
                <a:blip r:embed="rId6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QC_6_AS.7_1#1c58be680?vaa=1&amp;vcp=1&amp;vop=1&amp;pid=3679b1877&amp;color=36,64,97&amp;vtp=1&amp;bbb=1&amp;hb=1"/>
              <p:cNvSpPr/>
              <p:nvPr/>
            </p:nvSpPr>
            <p:spPr>
              <a:xfrm>
                <a:off x="539496" y="3463480"/>
                <a:ext cx="11109960" cy="9271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的公比为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，由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27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(27+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27+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=−3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p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8" name="QC_6_AS.7_1#1c58be680?vaa=1&amp;vcp=1&amp;vop=1&amp;pid=3679b1877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463480"/>
                <a:ext cx="11109960" cy="927100"/>
              </a:xfrm>
              <a:prstGeom prst="rect">
                <a:avLst/>
              </a:prstGeom>
              <a:blipFill>
                <a:blip r:embed="rId7"/>
                <a:stretch>
                  <a:fillRect l="-1317" b="-59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_5_BD#46caace04?vcp=1&amp;pid=b9afbfba6&amp;color=101,101,255&amp;vtp=1&amp;bbb=1">
                <a:extLst>
                  <a:ext uri="{FF2B5EF4-FFF2-40B4-BE49-F238E27FC236}">
                    <a16:creationId xmlns:a16="http://schemas.microsoft.com/office/drawing/2014/main" id="{68BD4A71-6A21-CFF4-E17A-B8B9B6FBF234}"/>
                  </a:ext>
                </a:extLst>
              </p:cNvPr>
              <p:cNvSpPr/>
              <p:nvPr/>
            </p:nvSpPr>
            <p:spPr>
              <a:xfrm>
                <a:off x="539496" y="828000"/>
                <a:ext cx="11109960" cy="70307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2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知识点2</a:t>
                </a:r>
                <a:r>
                  <a:rPr lang="en-US" altLang="zh-CN" sz="22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2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等比数列的前</a:t>
                </a:r>
                <a14:m>
                  <m:oMath xmlns:m="http://schemas.openxmlformats.org/officeDocument/2006/math">
                    <m:r>
                      <a:rPr lang="en-US" altLang="zh-CN" sz="22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2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项和公式的函数特征</a:t>
                </a:r>
                <a:endParaRPr lang="en-US" altLang="zh-CN" sz="2200" dirty="0">
                  <a:solidFill>
                    <a:srgbClr val="6565FF"/>
                  </a:solidFill>
                </a:endParaRPr>
              </a:p>
            </p:txBody>
          </p:sp>
        </mc:Choice>
        <mc:Fallback xmlns="">
          <p:sp>
            <p:nvSpPr>
              <p:cNvPr id="10" name="C_5_BD#46caace04?vcp=1&amp;pid=b9afbfba6&amp;color=101,101,255&amp;vtp=1&amp;bbb=1">
                <a:extLst>
                  <a:ext uri="{FF2B5EF4-FFF2-40B4-BE49-F238E27FC236}">
                    <a16:creationId xmlns:a16="http://schemas.microsoft.com/office/drawing/2014/main" id="{68BD4A71-6A21-CFF4-E17A-B8B9B6FBF23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28000"/>
                <a:ext cx="11109960" cy="703072"/>
              </a:xfrm>
              <a:prstGeom prst="rect">
                <a:avLst/>
              </a:prstGeom>
              <a:blipFill>
                <a:blip r:embed="rId8"/>
                <a:stretch>
                  <a:fillRect l="-153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8" grpId="0" build="p" animBg="1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9&amp;si=69checked= 1 &amp; amp; version = 1.0.5checked=1&amp;version=1.0.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178_1#4df261658?vaa=1&amp;vcp=1&amp;vop=1&amp;pid=11561cea6&amp;color=36,64,97&amp;vtp=1&amp;bt=1&amp;bbb=1"/>
              <p:cNvSpPr/>
              <p:nvPr/>
            </p:nvSpPr>
            <p:spPr>
              <a:xfrm>
                <a:off x="539496" y="1834502"/>
                <a:ext cx="11109960" cy="5171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8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3.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在等比数列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为其前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项和.若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的公比为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</a:t>
                </a:r>
                <a:r>
                  <a:rPr lang="en-US" altLang="zh-CN" sz="2700" b="0" i="0" u="sng" kern="0" spc="-99900">
                    <a:solidFill>
                      <a:srgbClr val="FF00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2" name="QB_6_BD.178_1#4df261658?vaa=1&amp;vcp=1&amp;vop=1&amp;pid=11561cea6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834502"/>
                <a:ext cx="11109960" cy="517144"/>
              </a:xfrm>
              <a:prstGeom prst="rect">
                <a:avLst/>
              </a:prstGeom>
              <a:blipFill>
                <a:blip r:embed="rId3"/>
                <a:stretch>
                  <a:fillRect l="-1317" b="-258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6_AN.180_1#4df261658.blank?vaa=1&amp;vcp=1&amp;vop=1&amp;pid=11561cea6&amp;color=36,64,97&amp;vpa=24&amp;vtp=1&amp;bbb=1&amp;rh=30.5"/>
              <p:cNvSpPr/>
              <p:nvPr/>
            </p:nvSpPr>
            <p:spPr>
              <a:xfrm>
                <a:off x="7875397" y="1899653"/>
                <a:ext cx="766763" cy="3873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100"/>
                  </a:lnSpc>
                </a:pP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1或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B_6_AN.180_1#4df261658.blank?vaa=1&amp;vcp=1&amp;vop=1&amp;pid=11561cea6&amp;color=36,64,97&amp;vpa=24&amp;vtp=1&amp;bbb=1&amp;rh=30.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75397" y="1899653"/>
                <a:ext cx="766763" cy="387350"/>
              </a:xfrm>
              <a:prstGeom prst="rect">
                <a:avLst/>
              </a:prstGeom>
              <a:blipFill>
                <a:blip r:embed="rId4"/>
                <a:stretch>
                  <a:fillRect l="-11905" t="-4762" b="-238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S.179_1#4df261658?vaa=1&amp;vcp=1&amp;vop=1&amp;pid=11561cea6&amp;color=36,64,97&amp;vtp=1&amp;bbb=1"/>
              <p:cNvSpPr/>
              <p:nvPr/>
            </p:nvSpPr>
            <p:spPr>
              <a:xfrm>
                <a:off x="539496" y="2353551"/>
                <a:ext cx="11109960" cy="284003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的公比为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，此时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7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𝑞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=3,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US" altLang="zh-CN" sz="1800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1−</m:t>
                                    </m:r>
                                    <m:sSup>
                                      <m:sSupPr>
                                        <m:ctrlPr>
                                          <a:rPr lang="en-US" altLang="zh-CN" sz="1800" b="0" i="1" dirty="0">
                                            <a:solidFill>
                                              <a:srgbClr val="003760"/>
                                            </a:solidFill>
                                            <a:latin typeface="Cambria Math" panose="02040503050406030204" pitchFamily="18" charset="0"/>
                                            <a:ea typeface="微软雅黑" pitchFamily="34" charset="-122"/>
                                            <a:cs typeface="Times New Roman" pitchFamily="34" charset="-12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altLang="zh-CN" sz="1800" b="0" i="0">
                                            <a:solidFill>
                                              <a:srgbClr val="003760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𝑞</m:t>
                                        </m:r>
                                      </m:e>
                                      <m:sup>
                                        <m:r>
                                          <a:rPr lang="en-US" altLang="zh-CN" sz="1800" b="0" i="0">
                                            <a:solidFill>
                                              <a:srgbClr val="003760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3</m:t>
                                        </m:r>
                                      </m:sup>
                                    </m:sSup>
                                  </m:e>
                                </m:d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1−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𝑞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=9,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=−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=12,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此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=12×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综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上所述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,公比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的值为1或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4" name="QB_6_AS.179_1#4df261658?vaa=1&amp;vcp=1&amp;vop=1&amp;pid=11561cea6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53551"/>
                <a:ext cx="11109960" cy="2840038"/>
              </a:xfrm>
              <a:prstGeom prst="rect">
                <a:avLst/>
              </a:prstGeom>
              <a:blipFill>
                <a:blip r:embed="rId5"/>
                <a:stretch>
                  <a:fillRect l="-1317" b="-300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0&amp;si=70checked= 1 &amp; amp; version = 1.0.5checked=1&amp;version=1.0.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182_1#adbbeaffd?vcp=1&amp;vop=1&amp;pid=11561cea6&amp;color=36,64,97&amp;vtp=1&amp;bt=1&amp;bbb=1"/>
              <p:cNvSpPr/>
              <p:nvPr/>
            </p:nvSpPr>
            <p:spPr>
              <a:xfrm>
                <a:off x="539496" y="1259763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∈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N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6_BD.182_1#adbbeaffd?vcp=1&amp;vop=1&amp;pid=11561cea6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59763"/>
                <a:ext cx="11109960" cy="363665"/>
              </a:xfrm>
              <a:prstGeom prst="rect">
                <a:avLst/>
              </a:prstGeom>
              <a:blipFill>
                <a:blip r:embed="rId3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BD.183_1#9a3683f55?vcp=1&amp;vop=1&amp;pid=adbbeaffd&amp;color=36,64,97&amp;vtp=1&amp;bbb=1"/>
              <p:cNvSpPr/>
              <p:nvPr/>
            </p:nvSpPr>
            <p:spPr>
              <a:xfrm>
                <a:off x="539496" y="1675370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求证：数列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是等比数列；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7_BD.183_1#9a3683f55?vcp=1&amp;vop=1&amp;pid=adbbeaffd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675370"/>
                <a:ext cx="11109960" cy="363665"/>
              </a:xfrm>
              <a:prstGeom prst="rect">
                <a:avLst/>
              </a:prstGeom>
              <a:blipFill>
                <a:blip r:embed="rId4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7_AN.184_1#9a3683f55?vcp=1&amp;vop=1&amp;pid=adbbeaffd&amp;color=36,64,97&amp;vtp=1&amp;bbb=1"/>
              <p:cNvSpPr/>
              <p:nvPr/>
            </p:nvSpPr>
            <p:spPr>
              <a:xfrm>
                <a:off x="539496" y="2048687"/>
                <a:ext cx="11109960" cy="37039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【证明】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两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式相减得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≥2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∈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1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𝐍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+1=2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+1=2≠0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是首项为2，公比为2的等比数列.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7_AN.184_1#9a3683f55?vcp=1&amp;vop=1&amp;pid=adbbeaffd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48687"/>
                <a:ext cx="11109960" cy="3703955"/>
              </a:xfrm>
              <a:prstGeom prst="rect">
                <a:avLst/>
              </a:prstGeom>
              <a:blipFill>
                <a:blip r:embed="rId5"/>
                <a:stretch>
                  <a:fillRect l="-1317" b="-37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1&amp;si=71checked= 1 &amp; amp; version = 1.0.5checked=1&amp;version=1.0.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BD.185_1#543bbad13?vcp=1&amp;vop=1&amp;pid=adbbeaffd&amp;color=36,64,97&amp;vtp=1&amp;bt=1&amp;bbb=1"/>
              <p:cNvSpPr/>
              <p:nvPr/>
            </p:nvSpPr>
            <p:spPr>
              <a:xfrm>
                <a:off x="539496" y="2088723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log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7_BD.185_1#543bbad13?vcp=1&amp;vop=1&amp;pid=adbbeaffd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88723"/>
                <a:ext cx="11109960" cy="363665"/>
              </a:xfrm>
              <a:prstGeom prst="rect">
                <a:avLst/>
              </a:prstGeom>
              <a:blipFill>
                <a:blip r:embed="rId3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AN.186_1#543bbad13?vcp=1&amp;vop=1&amp;pid=adbbeaffd&amp;color=36,64,97&amp;vtp=1&amp;bbb=1&amp;hb=1"/>
              <p:cNvSpPr/>
              <p:nvPr/>
            </p:nvSpPr>
            <p:spPr>
              <a:xfrm>
                <a:off x="539496" y="2462357"/>
                <a:ext cx="11109960" cy="248748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【解】由（1）知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=2+2⋅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,①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,②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①−②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p>
                            </m:sSup>
                          </m:e>
                        </m: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e>
                    </m:d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7_AN.186_1#543bbad13?vcp=1&amp;vop=1&amp;pid=adbbeaffd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62357"/>
                <a:ext cx="11109960" cy="2487486"/>
              </a:xfrm>
              <a:prstGeom prst="rect">
                <a:avLst/>
              </a:prstGeom>
              <a:blipFill>
                <a:blip r:embed="rId4"/>
                <a:stretch>
                  <a:fillRect l="-1317" b="-53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2&amp;si=72checked= 1 &amp; amp; version = 1.0.5checked=1&amp;version=1.0.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cda315383?vcp=1&amp;pid=b7c30dd1d&amp;color=0,55,96&amp;vtp=1&amp;bt=1&amp;bbb=1"/>
          <p:cNvSpPr/>
          <p:nvPr/>
        </p:nvSpPr>
        <p:spPr>
          <a:xfrm>
            <a:off x="539496" y="828000"/>
            <a:ext cx="11109960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B组</a:t>
            </a:r>
            <a:r>
              <a:rPr lang="en-US" altLang="zh-CN" sz="24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应考能力</a:t>
            </a:r>
            <a:endParaRPr lang="en-US" altLang="zh-CN" sz="2400" dirty="0">
              <a:solidFill>
                <a:srgbClr val="0037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C_6_BD.187_1#840fd405b?vaa=1&amp;vcp=1&amp;vop=1&amp;pid=cda315383&amp;color=36,64,97&amp;vtp=1&amp;bbb=1&amp;hb=1"/>
              <p:cNvSpPr/>
              <p:nvPr/>
            </p:nvSpPr>
            <p:spPr>
              <a:xfrm>
                <a:off x="539496" y="1305266"/>
                <a:ext cx="11109960" cy="935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5.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+9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，设数列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恒成立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，则实数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的最小值为(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3" name="QC_6_BD.187_1#840fd405b?vaa=1&amp;vcp=1&amp;vop=1&amp;pid=cda315383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05266"/>
                <a:ext cx="11109960" cy="935355"/>
              </a:xfrm>
              <a:prstGeom prst="rect">
                <a:avLst/>
              </a:prstGeom>
              <a:blipFill>
                <a:blip r:embed="rId3"/>
                <a:stretch>
                  <a:fillRect l="-1317" r="-1372" b="-149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6_AN.189_1#840fd405b.bracket?vaa=1&amp;vcp=1&amp;vop=1&amp;pid=cda315383&amp;color=36,64,97&amp;vpa=25&amp;vtp=1"/>
          <p:cNvSpPr/>
          <p:nvPr/>
        </p:nvSpPr>
        <p:spPr>
          <a:xfrm>
            <a:off x="1976501" y="1966618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BD.187_2#840fd405b.choices?vaa=1&amp;vcp=1&amp;vop=1&amp;pid=cda315383&amp;color=36,64,97&amp;vtp=1&amp;bbb=1"/>
              <p:cNvSpPr/>
              <p:nvPr/>
            </p:nvSpPr>
            <p:spPr>
              <a:xfrm>
                <a:off x="539496" y="2245510"/>
                <a:ext cx="11109960" cy="53657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844165" algn="l"/>
                    <a:tab pos="5662930" algn="l"/>
                    <a:tab pos="848169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C_6_BD.187_2#840fd405b.choices?vaa=1&amp;vcp=1&amp;vop=1&amp;pid=cda315383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245510"/>
                <a:ext cx="11109960" cy="536575"/>
              </a:xfrm>
              <a:prstGeom prst="rect">
                <a:avLst/>
              </a:prstGeom>
              <a:blipFill>
                <a:blip r:embed="rId4"/>
                <a:stretch>
                  <a:fillRect l="-1317" b="-159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6_AS.188_1#840fd405b?vaa=1&amp;vcp=1&amp;vop=1&amp;pid=cda315383&amp;color=36,64,97&amp;vtp=1&amp;bbb=1"/>
              <p:cNvSpPr/>
              <p:nvPr/>
            </p:nvSpPr>
            <p:spPr>
              <a:xfrm>
                <a:off x="539496" y="2787038"/>
                <a:ext cx="11109960" cy="29146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+9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+9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sup>
                    </m:sSup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8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两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式相减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不满足上式，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=1,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sSup>
                                  <m:sSupPr>
                                    <m:ctrlPr>
                                      <a:rPr lang="en-US" altLang="zh-CN" sz="1800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3</m:t>
                                    </m:r>
                                  </m:e>
                                  <m:sup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𝑛</m:t>
                                    </m:r>
                                  </m:sup>
                                </m:sSup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≥2,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5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sSup>
                                  <m:sSupPr>
                                    <m:ctrlPr>
                                      <a:rPr lang="en-US" altLang="zh-CN" sz="1800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3</m:t>
                                    </m:r>
                                  </m:e>
                                  <m:sup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𝑛</m:t>
                                    </m:r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−1</m:t>
                                    </m:r>
                                  </m:sup>
                                </m:sSup>
                              </m:den>
                            </m:f>
                          </m:e>
                        </m: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2×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也满足上式，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2×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的最小值为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6" name="QC_6_AS.188_1#840fd405b?vaa=1&amp;vcp=1&amp;vop=1&amp;pid=cda315383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87038"/>
                <a:ext cx="11109960" cy="2914650"/>
              </a:xfrm>
              <a:prstGeom prst="rect">
                <a:avLst/>
              </a:prstGeom>
              <a:blipFill>
                <a:blip r:embed="rId5"/>
                <a:stretch>
                  <a:fillRect l="-1317" b="-292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3&amp;si=73checked= 1 &amp; amp; version = 1.0.5checked=1&amp;version=1.0.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191_1#567cf4860?vaa=1&amp;vcp=1&amp;vop=1&amp;pid=cda315383&amp;color=36,64,97&amp;vtp=1&amp;bt=1&amp;bbb=1&amp;hb=1"/>
              <p:cNvSpPr/>
              <p:nvPr/>
            </p:nvSpPr>
            <p:spPr>
              <a:xfrm>
                <a:off x="539496" y="1252334"/>
                <a:ext cx="11109960" cy="1168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6.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已知等比数列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的公比为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，其前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成等差数列.若对任意的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，均有</a:t>
                </a: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恒成立，则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的最小值为(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2" name="QC_6_BD.191_1#567cf4860?vaa=1&amp;vcp=1&amp;vop=1&amp;pid=cda315383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52334"/>
                <a:ext cx="11109960" cy="1168400"/>
              </a:xfrm>
              <a:prstGeom prst="rect">
                <a:avLst/>
              </a:prstGeom>
              <a:blipFill>
                <a:blip r:embed="rId3"/>
                <a:stretch>
                  <a:fillRect l="-1317" b="-41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93_1#567cf4860.bracket?vaa=1&amp;vcp=1&amp;vop=1&amp;pid=cda315383&amp;color=36,64,97&amp;vpa=26&amp;vtp=1"/>
          <p:cNvSpPr/>
          <p:nvPr/>
        </p:nvSpPr>
        <p:spPr>
          <a:xfrm>
            <a:off x="5157153" y="2047543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191_2#567cf4860.choices?vaa=1&amp;vcp=1&amp;vop=1&amp;pid=cda315383&amp;color=36,64,97&amp;vtp=1&amp;bbb=1"/>
              <p:cNvSpPr/>
              <p:nvPr/>
            </p:nvSpPr>
            <p:spPr>
              <a:xfrm>
                <a:off x="539496" y="2426830"/>
                <a:ext cx="11109960" cy="53644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831465" algn="l"/>
                    <a:tab pos="5624830" algn="l"/>
                    <a:tab pos="850709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.2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191_2#567cf4860.choices?vaa=1&amp;vcp=1&amp;vop=1&amp;pid=cda315383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26830"/>
                <a:ext cx="11109960" cy="536448"/>
              </a:xfrm>
              <a:prstGeom prst="rect">
                <a:avLst/>
              </a:prstGeom>
              <a:blipFill>
                <a:blip r:embed="rId4"/>
                <a:stretch>
                  <a:fillRect l="-1317" b="-159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192_1#567cf4860?vaa=1&amp;vcp=1&amp;vop=1&amp;pid=cda315383&amp;color=36,64,97&amp;vtp=1&amp;bbb=1&amp;hb=1"/>
              <p:cNvSpPr/>
              <p:nvPr/>
            </p:nvSpPr>
            <p:spPr>
              <a:xfrm>
                <a:off x="539496" y="2968739"/>
                <a:ext cx="11109960" cy="2895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因为等比数列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的公比为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成等差数列，所以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58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2[1−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d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en-US" altLang="zh-CN" sz="1800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3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]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den>
                            </m:f>
                          </m:e>
                        </m:d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为奇数时，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，易得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单调递减，且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为偶数时，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，易得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单调递增，且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的最大值与最小值分别为2，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0,+∞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𝑛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min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altLang="zh-CN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altLang="zh-CN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altLang="zh-CN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𝑛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b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=2−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.所以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的最小值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1−</m:t>
                    </m:r>
                    <m:d>
                      <m:d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den>
                        </m:f>
                      </m:e>
                    </m:d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.故选B.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6_AS.192_1#567cf4860?vaa=1&amp;vcp=1&amp;vop=1&amp;pid=cda315383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68739"/>
                <a:ext cx="11109960" cy="2895600"/>
              </a:xfrm>
              <a:prstGeom prst="rect">
                <a:avLst/>
              </a:prstGeom>
              <a:blipFill>
                <a:blip r:embed="rId5"/>
                <a:stretch>
                  <a:fillRect l="-1317" r="-1153" b="-147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4&amp;si=74checked= 1 &amp; amp; version = 1.0.5checked=1&amp;version=1.0.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195_1#abb6324bd?vaa=1&amp;vcp=1&amp;vop=1&amp;pid=cda315383&amp;color=36,64,97&amp;vtp=1&amp;bt=1&amp;bbb=1&amp;hb=1"/>
              <p:cNvSpPr/>
              <p:nvPr/>
            </p:nvSpPr>
            <p:spPr>
              <a:xfrm>
                <a:off x="539496" y="2429655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7.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是一元二次方程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∈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1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𝐍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的两根，且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，则数列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2" name="QB_6_BD.195_1#abb6324bd?vaa=1&amp;vcp=1&amp;vop=1&amp;pid=cda315383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29655"/>
                <a:ext cx="11109960" cy="770255"/>
              </a:xfrm>
              <a:prstGeom prst="rect">
                <a:avLst/>
              </a:prstGeom>
              <a:blipFill>
                <a:blip r:embed="rId3"/>
                <a:stretch>
                  <a:fillRect l="-1317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6_AN.197_1#abb6324bd.blank?vaa=1&amp;vcp=1&amp;vop=1&amp;pid=cda315383&amp;color=36,64,97&amp;vpa=27&amp;vtp=1&amp;bbb=1"/>
              <p:cNvSpPr/>
              <p:nvPr/>
            </p:nvSpPr>
            <p:spPr>
              <a:xfrm>
                <a:off x="2482850" y="2880695"/>
                <a:ext cx="982282" cy="26987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3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6_AN.197_1#abb6324bd.blank?vaa=1&amp;vcp=1&amp;vop=1&amp;pid=cda315383&amp;color=36,64,97&amp;vpa=2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2850" y="2880695"/>
                <a:ext cx="982282" cy="269875"/>
              </a:xfrm>
              <a:prstGeom prst="rect">
                <a:avLst/>
              </a:prstGeom>
              <a:blipFill>
                <a:blip r:embed="rId4"/>
                <a:stretch>
                  <a:fillRect l="-2484" r="-2484" b="-1136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S.196_1#abb6324bd?vaa=1&amp;vcp=1&amp;vop=1&amp;pid=cda315383&amp;color=36,64,97&amp;vtp=1&amp;bbb=1"/>
              <p:cNvSpPr/>
              <p:nvPr/>
            </p:nvSpPr>
            <p:spPr>
              <a:xfrm>
                <a:off x="539496" y="3204228"/>
                <a:ext cx="11109960" cy="129717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p>
                        </m:sSup>
                      </m:e>
                    </m:d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−3⋅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p>
                        </m:sSup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p>
                    </m:sSup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∈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1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𝐍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+3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4" name="QB_6_AS.196_1#abb6324bd?vaa=1&amp;vcp=1&amp;vop=1&amp;pid=cda315383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204228"/>
                <a:ext cx="11109960" cy="1297178"/>
              </a:xfrm>
              <a:prstGeom prst="rect">
                <a:avLst/>
              </a:prstGeom>
              <a:blipFill>
                <a:blip r:embed="rId5"/>
                <a:stretch>
                  <a:fillRect l="-1317" b="-660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5&amp;si=75checked= 1 &amp; amp; version = 1.0.5checked=1&amp;version=1.0.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99_1#b2a42133c?vaa=1&amp;vcp=1&amp;vop=1&amp;pid=cda315383&amp;color=36,64,97&amp;vtp=1&amp;bt=1&amp;bbb=1&amp;hb=1"/>
          <p:cNvSpPr/>
          <p:nvPr/>
        </p:nvSpPr>
        <p:spPr>
          <a:xfrm>
            <a:off x="539496" y="1458137"/>
            <a:ext cx="11109960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8.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我国古代数学名著《九章算术》中有如下“两鼠穿墙”问题：有两只老鼠同时从墙的两面相对着打洞穿墙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，大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老鼠第一天打进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1尺，以后每天进度是前一天的2倍．小老鼠第一天也打进1尺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，以后每天进度是前一天的一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半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．如果墙的厚度为10尺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，则两鼠在第</a:t>
            </a:r>
            <a:r>
              <a:rPr lang="en-US" altLang="zh-CN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天穿透此墙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．</a:t>
            </a:r>
            <a:endParaRPr lang="en-US" altLang="zh-CN" dirty="0"/>
          </a:p>
        </p:txBody>
      </p:sp>
      <p:sp>
        <p:nvSpPr>
          <p:cNvPr id="3" name="QB_6_AN.201_1#b2a42133c.blank?vaa=1&amp;vcp=1&amp;vop=1&amp;pid=cda315383&amp;color=36,64,97&amp;vpa=28&amp;vtp=1"/>
          <p:cNvSpPr/>
          <p:nvPr/>
        </p:nvSpPr>
        <p:spPr>
          <a:xfrm>
            <a:off x="4431252" y="2244902"/>
            <a:ext cx="280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S.200_1#b2a42133c?vaa=1&amp;vcp=1&amp;vop=1&amp;pid=cda315383&amp;color=36,64,97&amp;vtp=1&amp;bbb=1&amp;hb=1"/>
              <p:cNvSpPr/>
              <p:nvPr/>
            </p:nvSpPr>
            <p:spPr>
              <a:xfrm>
                <a:off x="539496" y="2648381"/>
                <a:ext cx="11109960" cy="2932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设两只老鼠在第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天相遇，则大老鼠每天打洞的厚度构成以1为首项，2为公比的等比数列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，小老鼠每天</a:t>
                </a: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打洞的厚度构成以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1为首项，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为公比的等比数列.</a:t>
                </a:r>
                <a:endParaRPr lang="en-US" altLang="zh-CN" sz="1800" dirty="0"/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等比数列的求和公式可得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p>
                            </m:sSup>
                          </m:den>
                        </m:f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≥10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整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理得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p>
                            </m:sSup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−9⋅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−2≥0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9−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89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（舍去）或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9+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89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9+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89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9,9.5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≥4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所以两鼠在第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4天穿透此墙.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QB_6_AS.200_1#b2a42133c?vaa=1&amp;vcp=1&amp;vop=1&amp;pid=cda315383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648381"/>
                <a:ext cx="11109960" cy="2932240"/>
              </a:xfrm>
              <a:prstGeom prst="rect">
                <a:avLst/>
              </a:prstGeom>
              <a:blipFill>
                <a:blip r:embed="rId3"/>
                <a:stretch>
                  <a:fillRect l="-1317" r="-1427" b="-47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6&amp;si=76checked= 1 &amp; amp; version = 1.0.5checked=1&amp;version=1.0.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203_1#949481859?vaa=1&amp;vcp=1&amp;vop=1&amp;pid=cda315383&amp;color=36,64,97&amp;vtp=1&amp;bt=1&amp;bbb=1&amp;hb=1"/>
              <p:cNvSpPr/>
              <p:nvPr/>
            </p:nvSpPr>
            <p:spPr>
              <a:xfrm>
                <a:off x="539496" y="1745950"/>
                <a:ext cx="11109960" cy="95643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9.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是等差数列，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是等比数列，且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项和为</a:t>
                </a: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</a:t>
                </a:r>
                <a:r>
                  <a:rPr lang="en-US" altLang="zh-CN" sz="2850" b="0" i="0" u="sng" kern="0" spc="-99900">
                    <a:solidFill>
                      <a:srgbClr val="FF00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2" name="QB_6_BD.203_1#949481859?vaa=1&amp;vcp=1&amp;vop=1&amp;pid=cda315383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745950"/>
                <a:ext cx="11109960" cy="956437"/>
              </a:xfrm>
              <a:prstGeom prst="rect">
                <a:avLst/>
              </a:prstGeom>
              <a:blipFill>
                <a:blip r:embed="rId3"/>
                <a:stretch>
                  <a:fillRect l="-1317" r="-110" b="-1465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6_AN.205_1#949481859.blank?vaa=1&amp;vcp=1&amp;vop=1&amp;pid=cda315383&amp;color=36,64,97&amp;vpa=29&amp;vtp=1&amp;bbb=1&amp;rh=32.58"/>
              <p:cNvSpPr/>
              <p:nvPr/>
            </p:nvSpPr>
            <p:spPr>
              <a:xfrm>
                <a:off x="595058" y="2238266"/>
                <a:ext cx="1050608" cy="41376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6_AN.205_1#949481859.blank?vaa=1&amp;vcp=1&amp;vop=1&amp;pid=cda315383&amp;color=36,64,97&amp;vpa=29&amp;vtp=1&amp;bbb=1&amp;rh=32.5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058" y="2238266"/>
                <a:ext cx="1050608" cy="413766"/>
              </a:xfrm>
              <a:prstGeom prst="rect">
                <a:avLst/>
              </a:prstGeom>
              <a:blipFill>
                <a:blip r:embed="rId4"/>
                <a:stretch>
                  <a:fillRect l="-581" b="-1470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S.204_1#949481859?vaa=1&amp;vcp=1&amp;vop=1&amp;pid=cda315383&amp;color=36,64,97&amp;vtp=1&amp;bbb=1"/>
              <p:cNvSpPr/>
              <p:nvPr/>
            </p:nvSpPr>
            <p:spPr>
              <a:xfrm>
                <a:off x="539496" y="2712484"/>
                <a:ext cx="11109960" cy="2590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的公差为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的公比为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是等比数列，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是等差数列，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13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=26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+⋯+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+⋯+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𝑞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p>
                            </m:sSup>
                          </m:e>
                        </m: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4" name="QB_6_AS.204_1#949481859?vaa=1&amp;vcp=1&amp;vop=1&amp;pid=cda315383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12484"/>
                <a:ext cx="11109960" cy="2590800"/>
              </a:xfrm>
              <a:prstGeom prst="rect">
                <a:avLst/>
              </a:prstGeom>
              <a:blipFill>
                <a:blip r:embed="rId5"/>
                <a:stretch>
                  <a:fillRect l="-1317" b="-211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7&amp;si=77checked= 1 &amp; amp; version = 1.0.5checked=1&amp;version=1.0.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207_1#a297bba88?vcp=1&amp;vop=1&amp;pid=cda315383&amp;color=36,64,97&amp;vtp=1&amp;bt=1&amp;bbb=1"/>
              <p:cNvSpPr/>
              <p:nvPr/>
            </p:nvSpPr>
            <p:spPr>
              <a:xfrm>
                <a:off x="539496" y="917529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10.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[北京西城区2025高二期中]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，其中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6_BD.207_1#a297bba88?vcp=1&amp;vop=1&amp;pid=cda315383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917529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t="-3390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BD.208_1#c2be4984f?vcp=1&amp;vop=1&amp;pid=a297bba88&amp;color=36,64,97&amp;vtp=1&amp;bbb=1"/>
              <p:cNvSpPr/>
              <p:nvPr/>
            </p:nvSpPr>
            <p:spPr>
              <a:xfrm>
                <a:off x="539496" y="1329581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的通项公式；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7_BD.208_1#c2be4984f?vcp=1&amp;vop=1&amp;pid=a297bba88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29581"/>
                <a:ext cx="11109960" cy="363665"/>
              </a:xfrm>
              <a:prstGeom prst="rect">
                <a:avLst/>
              </a:prstGeom>
              <a:blipFill>
                <a:blip r:embed="rId4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7_AN.209_1#c2be4984f?vcp=1&amp;vop=1&amp;pid=a297bba88&amp;color=36,64,97&amp;vtp=1&amp;bbb=1"/>
              <p:cNvSpPr/>
              <p:nvPr/>
            </p:nvSpPr>
            <p:spPr>
              <a:xfrm>
                <a:off x="539496" y="1702897"/>
                <a:ext cx="11109960" cy="16114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−4=−3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显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符合上式，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的通项公式为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7_AN.209_1#c2be4984f?vcp=1&amp;vop=1&amp;pid=a297bba88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702897"/>
                <a:ext cx="11109960" cy="1611440"/>
              </a:xfrm>
              <a:prstGeom prst="rect">
                <a:avLst/>
              </a:prstGeom>
              <a:blipFill>
                <a:blip r:embed="rId5"/>
                <a:stretch>
                  <a:fillRect l="-1317" b="-86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7_BD.210_1#69eff3ec0?vcp=1&amp;vop=1&amp;pid=a297bba88&amp;color=36,64,97&amp;vtp=1&amp;bbb=1"/>
              <p:cNvSpPr/>
              <p:nvPr/>
            </p:nvSpPr>
            <p:spPr>
              <a:xfrm>
                <a:off x="539496" y="3357771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7_BD.210_1#69eff3ec0?vcp=1&amp;vop=1&amp;pid=a297bba88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357771"/>
                <a:ext cx="11109960" cy="363665"/>
              </a:xfrm>
              <a:prstGeom prst="rect">
                <a:avLst/>
              </a:prstGeom>
              <a:blipFill>
                <a:blip r:embed="rId6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7_AN.211_1#69eff3ec0?vcp=1&amp;vop=1&amp;pid=a297bba88&amp;color=36,64,97&amp;vtp=1&amp;bbb=1"/>
              <p:cNvSpPr/>
              <p:nvPr/>
            </p:nvSpPr>
            <p:spPr>
              <a:xfrm>
                <a:off x="539496" y="3731088"/>
                <a:ext cx="11109960" cy="2184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【解】由（1）可知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−5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+2+⋯+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−7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−5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−3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+⋯+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−7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−5</m:t>
                            </m:r>
                          </m:sup>
                        </m:sSup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1+2+⋯+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−1+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−3</m:t>
                            </m:r>
                          </m:sup>
                        </m:sSup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p>
                            </m:sSup>
                          </m:e>
                        </m: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e>
                        </m: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e>
                        </m: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e>
                        </m: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6" name="QO_7_AN.211_1#69eff3ec0?vcp=1&amp;vop=1&amp;pid=a297bba88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731088"/>
                <a:ext cx="11109960" cy="2184400"/>
              </a:xfrm>
              <a:prstGeom prst="rect">
                <a:avLst/>
              </a:prstGeom>
              <a:blipFill>
                <a:blip r:embed="rId7"/>
                <a:stretch>
                  <a:fillRect l="-1317" b="-391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8&amp;si=78checked= 1 &amp; amp; version = 1.0.5checked=1&amp;version=1.0.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212_1#06c7ae3fe?vcp=1&amp;vop=1&amp;pid=cda315383&amp;color=36,64,97&amp;vtp=1&amp;bt=1&amp;bbb=1&amp;hb=1"/>
              <p:cNvSpPr/>
              <p:nvPr/>
            </p:nvSpPr>
            <p:spPr>
              <a:xfrm>
                <a:off x="539496" y="2327801"/>
                <a:ext cx="11109960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11.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[山西太原2025高二月考]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是等差数列，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是各项都为正数的等比数列，且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O_6_BD.212_1#06c7ae3fe?vcp=1&amp;vop=1&amp;pid=cda315383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27801"/>
                <a:ext cx="11109960" cy="773430"/>
              </a:xfrm>
              <a:prstGeom prst="rect">
                <a:avLst/>
              </a:prstGeom>
              <a:blipFill>
                <a:blip r:embed="rId3"/>
                <a:stretch>
                  <a:fillRect l="-1317" b="-173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BD.213_1#42e2b15c3?vcp=1&amp;vop=1&amp;pid=06c7ae3fe&amp;color=36,64,97&amp;vtp=1&amp;bbb=1"/>
              <p:cNvSpPr/>
              <p:nvPr/>
            </p:nvSpPr>
            <p:spPr>
              <a:xfrm>
                <a:off x="539496" y="3147903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的通项公式.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7_BD.213_1#42e2b15c3?vcp=1&amp;vop=1&amp;pid=06c7ae3fe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147903"/>
                <a:ext cx="11109960" cy="363665"/>
              </a:xfrm>
              <a:prstGeom prst="rect">
                <a:avLst/>
              </a:prstGeom>
              <a:blipFill>
                <a:blip r:embed="rId4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7_AN.214_1#42e2b15c3?vcp=1&amp;vop=1&amp;pid=06c7ae3fe&amp;color=36,64,97&amp;vtp=1&amp;bbb=1"/>
              <p:cNvSpPr/>
              <p:nvPr/>
            </p:nvSpPr>
            <p:spPr>
              <a:xfrm>
                <a:off x="539496" y="3521220"/>
                <a:ext cx="11109960" cy="11919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是等差数列，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是各项都为正数的等比数列，设数列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的公差为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的公比为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&gt;0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2+2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（负值舍去），则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7_AN.214_1#42e2b15c3?vcp=1&amp;vop=1&amp;pid=06c7ae3fe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521220"/>
                <a:ext cx="11109960" cy="1191959"/>
              </a:xfrm>
              <a:prstGeom prst="rect">
                <a:avLst/>
              </a:prstGeom>
              <a:blipFill>
                <a:blip r:embed="rId5"/>
                <a:stretch>
                  <a:fillRect l="-1317" r="-1921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checked= 1 &amp; amp; version = 1.0.5checked=1&amp;version=1.0.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10_1#422654b8e?vaa=1&amp;vcp=1&amp;vop=1&amp;pid=3679b1877&amp;color=36,64,97&amp;vtp=1&amp;bt=1&amp;bbb=1"/>
              <p:cNvSpPr/>
              <p:nvPr/>
            </p:nvSpPr>
            <p:spPr>
              <a:xfrm>
                <a:off x="539496" y="2760934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例2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已知等比数列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=20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B_6_BD.10_1#422654b8e?vaa=1&amp;vcp=1&amp;vop=1&amp;pid=3679b1877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60934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t="-3390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6_AN.12_1#422654b8e.blank?vaa=1&amp;vcp=1&amp;vop=1&amp;pid=3679b1877&amp;color=36,64,97&amp;vpa=2&amp;vtp=1&amp;bbb=1"/>
          <p:cNvSpPr/>
          <p:nvPr/>
        </p:nvSpPr>
        <p:spPr>
          <a:xfrm>
            <a:off x="7438930" y="2719024"/>
            <a:ext cx="395288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30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S.11_1#422654b8e?vaa=1&amp;vcp=1&amp;vop=1&amp;pid=3679b1877&amp;color=36,64,97&amp;vtp=1&amp;bbb=1"/>
              <p:cNvSpPr/>
              <p:nvPr/>
            </p:nvSpPr>
            <p:spPr>
              <a:xfrm>
                <a:off x="539496" y="3131521"/>
                <a:ext cx="11109960" cy="1192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由题知等比数列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的公比不为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也成等比数列.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=20−10=10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B_6_AS.11_1#422654b8e?vaa=1&amp;vcp=1&amp;vop=1&amp;pid=3679b1877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131521"/>
                <a:ext cx="11109960" cy="1192340"/>
              </a:xfrm>
              <a:prstGeom prst="rect">
                <a:avLst/>
              </a:prstGeom>
              <a:blipFill>
                <a:blip r:embed="rId4"/>
                <a:stretch>
                  <a:fillRect l="-1317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9&amp;si=79checked= 1 &amp; amp; version = 1.0.5checked=1&amp;version=1.0.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BD.215_1#61c55836f?vcp=1&amp;vop=1&amp;pid=06c7ae3fe&amp;color=36,64,97&amp;vtp=1&amp;bt=1&amp;bbb=1"/>
              <p:cNvSpPr/>
              <p:nvPr/>
            </p:nvSpPr>
            <p:spPr>
              <a:xfrm>
                <a:off x="539496" y="828000"/>
                <a:ext cx="11109960" cy="46831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7_BD.215_1#61c55836f?vcp=1&amp;vop=1&amp;pid=06c7ae3fe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28000"/>
                <a:ext cx="11109960" cy="468313"/>
              </a:xfrm>
              <a:prstGeom prst="rect">
                <a:avLst/>
              </a:prstGeom>
              <a:blipFill>
                <a:blip r:embed="rId3"/>
                <a:stretch>
                  <a:fillRect l="-1317" b="-168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8_BD.216_1#054e0533d?vcp=1&amp;vop=1&amp;pid=61c55836f&amp;color=36,64,97&amp;vtp=1&amp;bbb=1"/>
              <p:cNvSpPr/>
              <p:nvPr/>
            </p:nvSpPr>
            <p:spPr>
              <a:xfrm>
                <a:off x="539496" y="1307551"/>
                <a:ext cx="11109960" cy="3255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8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（Ⅰ）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证明：数列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是等比数列；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8_BD.216_1#054e0533d?vcp=1&amp;vop=1&amp;pid=61c55836f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07551"/>
                <a:ext cx="11109960" cy="325565"/>
              </a:xfrm>
              <a:prstGeom prst="rect">
                <a:avLst/>
              </a:prstGeom>
              <a:blipFill>
                <a:blip r:embed="rId4"/>
                <a:stretch>
                  <a:fillRect l="-1317" t="-9259" b="-4259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8_AN.217_1#054e0533d?vcp=1&amp;vop=1&amp;pid=61c55836f&amp;color=36,64,97&amp;vtp=1&amp;bbb=1"/>
              <p:cNvSpPr/>
              <p:nvPr/>
            </p:nvSpPr>
            <p:spPr>
              <a:xfrm>
                <a:off x="539496" y="1634894"/>
                <a:ext cx="11109960" cy="22210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【证明】当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57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时，联立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𝑐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①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𝑐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−1,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②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①−②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𝑐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𝑐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𝑐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𝑐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是以2为首项，2为公比的等比数列.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8_AN.217_1#054e0533d?vcp=1&amp;vop=1&amp;pid=61c55836f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634894"/>
                <a:ext cx="11109960" cy="2221040"/>
              </a:xfrm>
              <a:prstGeom prst="rect">
                <a:avLst/>
              </a:prstGeom>
              <a:blipFill>
                <a:blip r:embed="rId5"/>
                <a:stretch>
                  <a:fillRect l="-1317" t="-1096" b="-630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8_BD.218_1#8b9d5814e?vcp=1&amp;vop=1&amp;pid=61c55836f&amp;color=36,64,97&amp;vtp=1&amp;bbb=1"/>
              <p:cNvSpPr/>
              <p:nvPr/>
            </p:nvSpPr>
            <p:spPr>
              <a:xfrm>
                <a:off x="539496" y="3886667"/>
                <a:ext cx="11109960" cy="3255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8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（Ⅱ）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log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8_BD.218_1#8b9d5814e?vcp=1&amp;vop=1&amp;pid=61c55836f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886667"/>
                <a:ext cx="11109960" cy="325565"/>
              </a:xfrm>
              <a:prstGeom prst="rect">
                <a:avLst/>
              </a:prstGeom>
              <a:blipFill>
                <a:blip r:embed="rId6"/>
                <a:stretch>
                  <a:fillRect l="-1317" t="-9434" b="-4339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8_AN.219_1#8b9d5814e?vcp=1&amp;vop=1&amp;pid=61c55836f&amp;color=36,64,97&amp;vtp=1&amp;bbb=1"/>
              <p:cNvSpPr/>
              <p:nvPr/>
            </p:nvSpPr>
            <p:spPr>
              <a:xfrm>
                <a:off x="539496" y="4222837"/>
                <a:ext cx="11109960" cy="183381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【解】由（1）及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i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+0+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+2+⋯+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+⋯+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e>
                    </m: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0+1+2+⋯+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−2+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2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p>
                            </m:sSup>
                          </m:e>
                        </m:d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e>
                        </m:d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e>
                        </m:d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6" name="QO_8_AN.219_1#8b9d5814e?vcp=1&amp;vop=1&amp;pid=61c55836f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222837"/>
                <a:ext cx="11109960" cy="1833817"/>
              </a:xfrm>
              <a:prstGeom prst="rect">
                <a:avLst/>
              </a:prstGeom>
              <a:blipFill>
                <a:blip r:embed="rId7"/>
                <a:stretch>
                  <a:fillRect l="-1317" t="-1329" b="-431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0&amp;si=80checked= 1 &amp; amp; version = 1.0.5checked=1&amp;version=1.0.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720f07931?vcp=1&amp;pid=b7c30dd1d&amp;color=0,55,96&amp;vtp=1&amp;bt=1&amp;bbb=1"/>
          <p:cNvSpPr/>
          <p:nvPr/>
        </p:nvSpPr>
        <p:spPr>
          <a:xfrm>
            <a:off x="539496" y="828000"/>
            <a:ext cx="11109960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C组</a:t>
            </a:r>
            <a:r>
              <a:rPr lang="en-US" altLang="zh-CN" sz="24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新素养</a:t>
            </a:r>
            <a:r>
              <a:rPr lang="en-US" altLang="zh-CN" sz="24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新题型</a:t>
            </a:r>
            <a:endParaRPr lang="en-US" altLang="zh-CN" sz="2400" dirty="0">
              <a:solidFill>
                <a:srgbClr val="0037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C_6_BD.220_1#c1900702b?vaa=1&amp;vcp=1&amp;vop=1&amp;pid=720f07931&amp;color=36,64,97&amp;vtp=1&amp;bbb=1"/>
              <p:cNvSpPr/>
              <p:nvPr/>
            </p:nvSpPr>
            <p:spPr>
              <a:xfrm>
                <a:off x="539496" y="1361235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12.（多选）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为等比数列，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项和，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3" name="QC_6_BD.220_1#c1900702b?vaa=1&amp;vcp=1&amp;vop=1&amp;pid=720f07931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61235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6_AN.222_1#c1900702b.bracket?vaa=1&amp;vcp=1&amp;vop=1&amp;pid=720f07931&amp;color=36,64,97&amp;vpa=30&amp;vtp=1&amp;bbb=1"/>
          <p:cNvSpPr/>
          <p:nvPr/>
        </p:nvSpPr>
        <p:spPr>
          <a:xfrm>
            <a:off x="7461695" y="1440140"/>
            <a:ext cx="708025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BCD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BD.220_2#c1900702b.choices?vaa=1&amp;vcp=1&amp;vop=1&amp;pid=720f07931&amp;color=36,64,97&amp;vtp=1&amp;bbb=1"/>
              <p:cNvSpPr/>
              <p:nvPr/>
            </p:nvSpPr>
            <p:spPr>
              <a:xfrm>
                <a:off x="539496" y="1775229"/>
                <a:ext cx="11109960" cy="36163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3047365" algn="l"/>
                    <a:tab pos="5789930" algn="l"/>
                    <a:tab pos="881189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为等比数列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为等比数列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为等比数列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不为等比数列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5" name="QC_6_BD.220_2#c1900702b.choices?vaa=1&amp;vcp=1&amp;vop=1&amp;pid=720f07931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775229"/>
                <a:ext cx="11109960" cy="361633"/>
              </a:xfrm>
              <a:prstGeom prst="rect">
                <a:avLst/>
              </a:prstGeom>
              <a:blipFill>
                <a:blip r:embed="rId4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6_AS.221_1#c1900702b?vaa=1&amp;vcp=1&amp;vop=1&amp;pid=720f07931&amp;color=36,64,97&amp;vtp=1&amp;bbb=1&amp;hb=1"/>
              <p:cNvSpPr/>
              <p:nvPr/>
            </p:nvSpPr>
            <p:spPr>
              <a:xfrm>
                <a:off x="539496" y="2143403"/>
                <a:ext cx="11109960" cy="26020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设等比数列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的公比为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不是等比数列，故A错误；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是公比为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的等比数列，故B正确；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3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sSubSup>
                              <m:sSubSupPr>
                                <m:ctrlPr>
                                  <a:rPr lang="en-US" altLang="zh-CN" sz="1800" b="0" i="1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</m:t>
                                </m:r>
                              </m:sub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bSup>
                          </m:e>
                        </m:d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是公比为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的等比数列，故C正确；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为等比数列，则有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，化简得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，不合题意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不为等比数列，故D正确.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6" name="QC_6_AS.221_1#c1900702b?vaa=1&amp;vcp=1&amp;vop=1&amp;pid=720f07931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43403"/>
                <a:ext cx="11109960" cy="2602040"/>
              </a:xfrm>
              <a:prstGeom prst="rect">
                <a:avLst/>
              </a:prstGeom>
              <a:blipFill>
                <a:blip r:embed="rId5"/>
                <a:stretch>
                  <a:fillRect l="-1317" r="-384" b="-539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1&amp;si=81checked= 1 &amp; amp; version = 1.0.5checked=1&amp;version=1.0.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224_1#1627cec60?vaa=1&amp;vcp=1&amp;vop=1&amp;pid=720f07931&amp;color=36,64,97&amp;vtp=1&amp;bt=1&amp;bbb=1"/>
              <p:cNvSpPr/>
              <p:nvPr/>
            </p:nvSpPr>
            <p:spPr>
              <a:xfrm>
                <a:off x="539496" y="2529032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13.（多选）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下列说法正确的是(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C_6_BD.224_1#1627cec60?vaa=1&amp;vcp=1&amp;vop=1&amp;pid=720f07931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29032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224_2#1627cec60.choices?vaa=1&amp;vcp=1&amp;vop=1&amp;pid=720f07931&amp;color=36,64,97&amp;vtp=1&amp;bbb=1"/>
              <p:cNvSpPr/>
              <p:nvPr/>
            </p:nvSpPr>
            <p:spPr>
              <a:xfrm>
                <a:off x="539496" y="2901143"/>
                <a:ext cx="11109960" cy="16114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是等差数列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是等比数列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是等差数列，则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e>
                    </m:d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是等比数列，则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成等比数列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224_2#1627cec60.choices?vaa=1&amp;vcp=1&amp;vop=1&amp;pid=720f07931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01143"/>
                <a:ext cx="11109960" cy="1611440"/>
              </a:xfrm>
              <a:prstGeom prst="rect">
                <a:avLst/>
              </a:prstGeom>
              <a:blipFill>
                <a:blip r:embed="rId4"/>
                <a:stretch>
                  <a:fillRect l="-1317" b="-87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2&amp;si=82checked= 1 &amp; amp; version = 1.0.5checked=1&amp;version=1.0.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AS.226_1#1627cec60?vaa=1&amp;vcp=1&amp;vop=1&amp;pid=720f07931&amp;color=36,64,97&amp;vtp=1&amp;bt=1&amp;bbb=1&amp;hb=1"/>
              <p:cNvSpPr/>
              <p:nvPr/>
            </p:nvSpPr>
            <p:spPr>
              <a:xfrm>
                <a:off x="539496" y="1220076"/>
                <a:ext cx="11109960" cy="41641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对于A，当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经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检验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自第二项起为等差数列，A错误.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经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检验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∈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1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𝐍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是等比数列，B正确.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e>
                        </m:d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−1</m:t>
                                </m:r>
                              </m:sub>
                            </m:sSub>
                          </m:e>
                        </m: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e>
                        </m:d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⋅2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e>
                    </m:d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，C正确.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D，当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，此时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不构成等比数列，D错误.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BC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C_6_AS.226_1#1627cec60?vaa=1&amp;vcp=1&amp;vop=1&amp;pid=720f07931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20076"/>
                <a:ext cx="11109960" cy="4164140"/>
              </a:xfrm>
              <a:prstGeom prst="rect">
                <a:avLst/>
              </a:prstGeom>
              <a:blipFill>
                <a:blip r:embed="rId3"/>
                <a:stretch>
                  <a:fillRect l="-1317" r="-3622" b="-33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227_1#1627cec60?vaa=1&amp;vcp=1&amp;vop=1&amp;pid=720f07931&amp;color=36,64,97&amp;vtp=1&amp;bbb=1"/>
          <p:cNvSpPr/>
          <p:nvPr/>
        </p:nvSpPr>
        <p:spPr>
          <a:xfrm>
            <a:off x="539496" y="5331320"/>
            <a:ext cx="11109960" cy="40830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1800" b="1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【答案】</a:t>
            </a: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BC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3&amp;si=83checked= 1 &amp; amp; version = 1.0.5checked=1&amp;version=1.0.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228_1#27318531b?vaa=1&amp;vcp=1&amp;vop=1&amp;pid=720f07931&amp;color=36,64,97&amp;vtp=1&amp;bt=1&amp;bbb=1&amp;hb=1"/>
              <p:cNvSpPr/>
              <p:nvPr/>
            </p:nvSpPr>
            <p:spPr>
              <a:xfrm>
                <a:off x="539496" y="2011730"/>
                <a:ext cx="11109960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14.（多选）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定义：在数列的每相邻两项之间插入此两项的积，形成新的数列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，这样的操作叫做该数列的一次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“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美好成长”.将数列1，4进行“美好成长”，第一次得到数列1，4，4；第二次得到数列1，4，4，16，4，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，设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次“美好成长”后得到的数列为1,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,4，并记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lo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g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(1×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×⋯×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×4)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C_6_BD.228_1#27318531b?vaa=1&amp;vcp=1&amp;vop=1&amp;pid=720f07931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11730"/>
                <a:ext cx="11109960" cy="1189355"/>
              </a:xfrm>
              <a:prstGeom prst="rect">
                <a:avLst/>
              </a:prstGeom>
              <a:blipFill>
                <a:blip r:embed="rId3"/>
                <a:stretch>
                  <a:fillRect l="-1317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228_2#27318531b.choices?vaa=1&amp;vcp=1&amp;vop=1&amp;pid=720f07931&amp;color=36,64,97&amp;vtp=1&amp;bbb=1"/>
              <p:cNvSpPr/>
              <p:nvPr/>
            </p:nvSpPr>
            <p:spPr>
              <a:xfrm>
                <a:off x="539496" y="3201974"/>
                <a:ext cx="11109960" cy="171659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p>
                        </m:sSup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e>
                        </m:d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+3+2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1+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</m:d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228_2#27318531b.choices?vaa=1&amp;vcp=1&amp;vop=1&amp;pid=720f07931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201974"/>
                <a:ext cx="11109960" cy="1716596"/>
              </a:xfrm>
              <a:prstGeom prst="rect">
                <a:avLst/>
              </a:prstGeom>
              <a:blipFill>
                <a:blip r:embed="rId4"/>
                <a:stretch>
                  <a:fillRect l="-1317" b="-46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4&amp;si=84checked= 1 &amp; amp; version = 1.0.5checked=1&amp;version=1.0.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AS.230_1#27318531b?vaa=1&amp;vcp=1&amp;vop=1&amp;pid=720f07931&amp;color=36,64,97&amp;vtp=1&amp;bt=1&amp;bbb=1&amp;hb=1"/>
              <p:cNvSpPr/>
              <p:nvPr/>
            </p:nvSpPr>
            <p:spPr>
              <a:xfrm>
                <a:off x="539496" y="968171"/>
                <a:ext cx="11109960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对于A,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log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1×4×4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log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log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1×4×4×16×4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log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，A正确；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,由题意可知</a:t>
                </a:r>
              </a:p>
              <a:p>
                <a:pPr latinLnBrk="1">
                  <a:lnSpc>
                    <a:spcPct val="150000"/>
                  </a:lnSpc>
                </a:pPr>
                <a:endParaRPr lang="en-US" altLang="zh-CN" dirty="0"/>
              </a:p>
            </p:txBody>
          </p:sp>
        </mc:Choice>
        <mc:Fallback xmlns="">
          <p:sp>
            <p:nvSpPr>
              <p:cNvPr id="2" name="QC_6_AS.230_1#27318531b?vaa=1&amp;vcp=1&amp;vop=1&amp;pid=720f07931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968171"/>
                <a:ext cx="11109960" cy="838200"/>
              </a:xfrm>
              <a:prstGeom prst="rect">
                <a:avLst/>
              </a:prstGeom>
              <a:blipFill>
                <a:blip r:embed="rId3"/>
                <a:stretch>
                  <a:fillRect l="-1317" b="-1094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AS.230_1#27318531b?vaa=1&amp;vcp=1&amp;vop=1&amp;pid=720f07931&amp;color=36,64,97&amp;vtp=1&amp;bt=1&amp;bbb=1&amp;hb=1">
                <a:extLst>
                  <a:ext uri="{FF2B5EF4-FFF2-40B4-BE49-F238E27FC236}">
                    <a16:creationId xmlns:a16="http://schemas.microsoft.com/office/drawing/2014/main" id="{B8674ECA-1E7C-42D5-4326-54F9C8F074AB}"/>
                  </a:ext>
                </a:extLst>
              </p:cNvPr>
              <p:cNvSpPr/>
              <p:nvPr/>
            </p:nvSpPr>
            <p:spPr>
              <a:xfrm>
                <a:off x="539496" y="1844788"/>
                <a:ext cx="11109960" cy="1066800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log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1×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×⋯×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×4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1×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d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×4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]}=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log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1×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×⋯×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×4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d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1×</m:t>
                                </m:r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×</m:t>
                                </m:r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×⋯×</m:t>
                                </m:r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𝑘</m:t>
                                    </m:r>
                                  </m:sub>
                                </m:s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×4</m:t>
                                </m:r>
                              </m:e>
                            </m:d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1×4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log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d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1×</m:t>
                                </m:r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×</m:t>
                                </m:r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×⋯×</m:t>
                                </m:r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𝑘</m:t>
                                    </m:r>
                                  </m:sub>
                                </m:s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×4</m:t>
                                </m:r>
                              </m:e>
                            </m:d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log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1×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×⋯×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×4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</a:p>
              <a:p>
                <a:pPr latinLnBrk="1">
                  <a:lnSpc>
                    <a:spcPct val="150000"/>
                  </a:lnSpc>
                </a:pPr>
                <a:endParaRPr lang="en-US" altLang="zh-CN" dirty="0"/>
              </a:p>
            </p:txBody>
          </p:sp>
        </mc:Choice>
        <mc:Fallback xmlns="">
          <p:sp>
            <p:nvSpPr>
              <p:cNvPr id="4" name="QC_6_AS.230_1#27318531b?vaa=1&amp;vcp=1&amp;vop=1&amp;pid=720f07931&amp;color=36,64,97&amp;vtp=1&amp;bt=1&amp;bbb=1&amp;hb=1">
                <a:extLst>
                  <a:ext uri="{FF2B5EF4-FFF2-40B4-BE49-F238E27FC236}">
                    <a16:creationId xmlns:a16="http://schemas.microsoft.com/office/drawing/2014/main" id="{B8674ECA-1E7C-42D5-4326-54F9C8F074A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844788"/>
                <a:ext cx="11109960" cy="1066800"/>
              </a:xfrm>
              <a:prstGeom prst="rect">
                <a:avLst/>
              </a:prstGeom>
              <a:blipFill>
                <a:blip r:embed="rId4"/>
                <a:stretch>
                  <a:fillRect l="-549" b="-51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230_1#27318531b?vaa=1&amp;vcp=1&amp;vop=1&amp;pid=720f07931&amp;color=36,64,97&amp;vtp=1&amp;bt=1&amp;bbb=1&amp;hb=1">
                <a:extLst>
                  <a:ext uri="{FF2B5EF4-FFF2-40B4-BE49-F238E27FC236}">
                    <a16:creationId xmlns:a16="http://schemas.microsoft.com/office/drawing/2014/main" id="{11ADA9F9-61B5-50FC-041B-355F1D82BE39}"/>
                  </a:ext>
                </a:extLst>
              </p:cNvPr>
              <p:cNvSpPr/>
              <p:nvPr/>
            </p:nvSpPr>
            <p:spPr>
              <a:xfrm>
                <a:off x="539496" y="2895015"/>
                <a:ext cx="11109960" cy="3009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，B正确；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C,设第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次“美好成长”后共插入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，共有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个间隔，且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，则第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次“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美好成长” 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需再插入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+1=2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+1=2≠0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，故数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+1}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是首项为2，公比为2的等比数列，则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+1=2×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，C错误；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是首项为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，公比为3的等比数列，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100"/>
                  </a:lnSpc>
                </a:pPr>
                <a:endParaRPr lang="en-US" altLang="zh-CN" dirty="0"/>
              </a:p>
            </p:txBody>
          </p:sp>
        </mc:Choice>
        <mc:Fallback xmlns="">
          <p:sp>
            <p:nvSpPr>
              <p:cNvPr id="5" name="QC_6_AS.230_1#27318531b?vaa=1&amp;vcp=1&amp;vop=1&amp;pid=720f07931&amp;color=36,64,97&amp;vtp=1&amp;bt=1&amp;bbb=1&amp;hb=1">
                <a:extLst>
                  <a:ext uri="{FF2B5EF4-FFF2-40B4-BE49-F238E27FC236}">
                    <a16:creationId xmlns:a16="http://schemas.microsoft.com/office/drawing/2014/main" id="{11ADA9F9-61B5-50FC-041B-355F1D82BE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95015"/>
                <a:ext cx="11109960" cy="3009900"/>
              </a:xfrm>
              <a:prstGeom prst="rect">
                <a:avLst/>
              </a:prstGeom>
              <a:blipFill>
                <a:blip r:embed="rId5"/>
                <a:stretch>
                  <a:fillRect l="-1317" r="-1921" b="-263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87checked= 1 &amp; amp; version = 1.0.5checked=1&amp;version=1.0.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AS.230_1#27318531b?vaa=1&amp;vcp=1&amp;vop=1&amp;pid=720f07931&amp;color=36,64,97&amp;vtp=1&amp;bt=1&amp;bbb=1&amp;hb=1">
                <a:extLst>
                  <a:ext uri="{FF2B5EF4-FFF2-40B4-BE49-F238E27FC236}">
                    <a16:creationId xmlns:a16="http://schemas.microsoft.com/office/drawing/2014/main" id="{DE2978CC-E22E-F18D-840F-3A0D78A763A5}"/>
                  </a:ext>
                </a:extLst>
              </p:cNvPr>
              <p:cNvSpPr/>
              <p:nvPr/>
            </p:nvSpPr>
            <p:spPr>
              <a:xfrm>
                <a:off x="539496" y="1199672"/>
                <a:ext cx="11109960" cy="24257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−[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8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−3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=−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8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3−2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设数列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dirty="0"/>
              </a:p>
              <a:p>
                <a:pPr latinLnBrk="1">
                  <a:lnSpc>
                    <a:spcPts val="100"/>
                  </a:lnSpc>
                </a:pPr>
                <a:endParaRPr lang="en-US" altLang="zh-CN" dirty="0"/>
              </a:p>
            </p:txBody>
          </p:sp>
        </mc:Choice>
        <mc:Fallback xmlns="">
          <p:sp>
            <p:nvSpPr>
              <p:cNvPr id="2" name="QC_6_AS.230_1#27318531b?vaa=1&amp;vcp=1&amp;vop=1&amp;pid=720f07931&amp;color=36,64,97&amp;vtp=1&amp;bt=1&amp;bbb=1&amp;hb=1">
                <a:extLst>
                  <a:ext uri="{FF2B5EF4-FFF2-40B4-BE49-F238E27FC236}">
                    <a16:creationId xmlns:a16="http://schemas.microsoft.com/office/drawing/2014/main" id="{DE2978CC-E22E-F18D-840F-3A0D78A763A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199672"/>
                <a:ext cx="11109960" cy="2425700"/>
              </a:xfrm>
              <a:prstGeom prst="rect">
                <a:avLst/>
              </a:prstGeom>
              <a:blipFill>
                <a:blip r:embed="rId2"/>
                <a:stretch>
                  <a:fillRect l="-1317" b="-376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231_1#27318531b?vaa=1&amp;vcp=1&amp;vop=1&amp;pid=720f07931&amp;color=36,64,97&amp;vtp=1&amp;bbb=1">
            <a:extLst>
              <a:ext uri="{FF2B5EF4-FFF2-40B4-BE49-F238E27FC236}">
                <a16:creationId xmlns:a16="http://schemas.microsoft.com/office/drawing/2014/main" id="{133F4D47-1CD7-712C-4395-C067F5D83AEB}"/>
              </a:ext>
            </a:extLst>
          </p:cNvPr>
          <p:cNvSpPr/>
          <p:nvPr/>
        </p:nvSpPr>
        <p:spPr>
          <a:xfrm>
            <a:off x="539496" y="4678813"/>
            <a:ext cx="11109960" cy="40830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1800" b="1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【答案】</a:t>
            </a: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ABD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AS.230_1#27318531b?vaa=1&amp;vcp=1&amp;vop=1&amp;pid=720f07931&amp;color=36,64,97&amp;vtp=1&amp;bt=1&amp;bbb=1&amp;hb=1">
                <a:extLst>
                  <a:ext uri="{FF2B5EF4-FFF2-40B4-BE49-F238E27FC236}">
                    <a16:creationId xmlns:a16="http://schemas.microsoft.com/office/drawing/2014/main" id="{37755128-1881-8EB1-8ABE-841980A68E13}"/>
                  </a:ext>
                </a:extLst>
              </p:cNvPr>
              <p:cNvSpPr/>
              <p:nvPr/>
            </p:nvSpPr>
            <p:spPr>
              <a:xfrm>
                <a:off x="539496" y="3637413"/>
                <a:ext cx="11109960" cy="1041400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=[</m:t>
                    </m:r>
                    <m:d>
                      <m:d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den>
                        </m:f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×3−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den>
                        </m:f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d>
                      <m:d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den>
                        </m:f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−3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den>
                        </m:f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e>
                    </m:d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d>
                      <m:d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3−2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den>
                        </m:f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1−2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den>
                        </m:f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p>
                        </m:sSup>
                      </m:e>
                    </m:d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]+</m:t>
                    </m:r>
                    <m:d>
                      <m:d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+⋯+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e>
                    </m:d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1−2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d>
                          <m:d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zh-CN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altLang="zh-CN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num>
                              <m:den>
                                <m:r>
                                  <a:rPr lang="en-US" altLang="zh-CN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p>
                        </m:sSup>
                        <m:d>
                          <m:d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e>
                        </m:d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+3+2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d>
                          <m:d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1+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</m:d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ct val="150000"/>
                  </a:lnSpc>
                </a:pPr>
                <a:endParaRPr lang="en-US" altLang="zh-CN" dirty="0"/>
              </a:p>
            </p:txBody>
          </p:sp>
        </mc:Choice>
        <mc:Fallback xmlns="">
          <p:sp>
            <p:nvSpPr>
              <p:cNvPr id="4" name="QC_6_AS.230_1#27318531b?vaa=1&amp;vcp=1&amp;vop=1&amp;pid=720f07931&amp;color=36,64,97&amp;vtp=1&amp;bt=1&amp;bbb=1&amp;hb=1">
                <a:extLst>
                  <a:ext uri="{FF2B5EF4-FFF2-40B4-BE49-F238E27FC236}">
                    <a16:creationId xmlns:a16="http://schemas.microsoft.com/office/drawing/2014/main" id="{37755128-1881-8EB1-8ABE-841980A68E1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637413"/>
                <a:ext cx="11109960" cy="1041400"/>
              </a:xfrm>
              <a:prstGeom prst="rect">
                <a:avLst/>
              </a:prstGeom>
              <a:blipFill>
                <a:blip r:embed="rId3"/>
                <a:stretch>
                  <a:fillRect l="-1317" b="-58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230_1#27318531b?vaa=1&amp;vcp=1&amp;vop=1&amp;pid=720f07931&amp;color=36,64,97&amp;vtp=1&amp;bt=1&amp;bbb=1&amp;hb=1">
                <a:extLst>
                  <a:ext uri="{FF2B5EF4-FFF2-40B4-BE49-F238E27FC236}">
                    <a16:creationId xmlns:a16="http://schemas.microsoft.com/office/drawing/2014/main" id="{25601262-121A-C353-B81D-B362A3F264A1}"/>
                  </a:ext>
                </a:extLst>
              </p:cNvPr>
              <p:cNvSpPr/>
              <p:nvPr/>
            </p:nvSpPr>
            <p:spPr>
              <a:xfrm>
                <a:off x="539496" y="5085213"/>
                <a:ext cx="11109960" cy="45929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即数列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p>
                        </m:sSup>
                        <m:d>
                          <m:d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e>
                        </m:d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+3+2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d>
                          <m:d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1+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</m:d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，D正确.故选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ABD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5" name="QC_6_AS.230_1#27318531b?vaa=1&amp;vcp=1&amp;vop=1&amp;pid=720f07931&amp;color=36,64,97&amp;vtp=1&amp;bt=1&amp;bbb=1&amp;hb=1">
                <a:extLst>
                  <a:ext uri="{FF2B5EF4-FFF2-40B4-BE49-F238E27FC236}">
                    <a16:creationId xmlns:a16="http://schemas.microsoft.com/office/drawing/2014/main" id="{25601262-121A-C353-B81D-B362A3F264A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5085213"/>
                <a:ext cx="11109960" cy="459296"/>
              </a:xfrm>
              <a:prstGeom prst="rect">
                <a:avLst/>
              </a:prstGeom>
              <a:blipFill>
                <a:blip r:embed="rId4"/>
                <a:stretch>
                  <a:fillRect l="-1317" b="-171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9938143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5&amp;si=85checked= 1 &amp; amp; version = 1.0.5checked=1&amp;version=1.0.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232_1#70bc1782d?vaa=1&amp;vcp=1&amp;vop=1&amp;pid=720f07931&amp;color=36,64,97&amp;vtp=1&amp;bt=1&amp;bbb=1&amp;hb=1"/>
              <p:cNvSpPr/>
              <p:nvPr/>
            </p:nvSpPr>
            <p:spPr>
              <a:xfrm>
                <a:off x="539496" y="2441910"/>
                <a:ext cx="11109960" cy="98825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15.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等比数列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满足如下条件：对于任意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N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r>
                  <a:rPr lang="en-US" altLang="zh-CN" sz="1800" b="0" i="0" dirty="0" err="1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试写出满足上述条件的一个通项</a:t>
                </a:r>
                <a:endParaRPr lang="en-US" altLang="zh-CN" sz="1800" b="0" i="0" dirty="0">
                  <a:solidFill>
                    <a:srgbClr val="244061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b="0" i="0" dirty="0" err="1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公式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</a:t>
                </a:r>
                <a:r>
                  <a:rPr lang="en-US" altLang="zh-CN" sz="3000" b="0" i="0" u="sng" kern="0" spc="-99900" dirty="0">
                    <a:solidFill>
                      <a:srgbClr val="FF00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____________________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2" name="QB_6_BD.232_1#70bc1782d?vaa=1&amp;vcp=1&amp;vop=1&amp;pid=720f07931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41910"/>
                <a:ext cx="11109960" cy="988251"/>
              </a:xfrm>
              <a:prstGeom prst="rect">
                <a:avLst/>
              </a:prstGeom>
              <a:blipFill>
                <a:blip r:embed="rId3"/>
                <a:stretch>
                  <a:fillRect l="-1317" b="-1358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6_AN.234_1#70bc1782d.blank?vaa=1&amp;vcp=1&amp;vop=1&amp;pid=720f07931&amp;color=36,64,97&amp;vpa=33&amp;vtp=1&amp;bbb=1&amp;rh=34.83"/>
              <p:cNvSpPr/>
              <p:nvPr/>
            </p:nvSpPr>
            <p:spPr>
              <a:xfrm>
                <a:off x="1446371" y="2924511"/>
                <a:ext cx="2417699" cy="44234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zh-CN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（答案不唯一）</a:t>
                </a:r>
                <a:endParaRPr lang="en-US" altLang="zh-CN" sz="100" dirty="0">
                  <a:solidFill>
                    <a:srgbClr val="6565FF"/>
                  </a:solidFill>
                </a:endParaRPr>
              </a:p>
            </p:txBody>
          </p:sp>
        </mc:Choice>
        <mc:Fallback xmlns="">
          <p:sp>
            <p:nvSpPr>
              <p:cNvPr id="3" name="QB_6_AN.234_1#70bc1782d.blank?vaa=1&amp;vcp=1&amp;vop=1&amp;pid=720f07931&amp;color=36,64,97&amp;vpa=33&amp;vtp=1&amp;bbb=1&amp;rh=34.8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6371" y="2924511"/>
                <a:ext cx="2417699" cy="442341"/>
              </a:xfrm>
              <a:prstGeom prst="rect">
                <a:avLst/>
              </a:prstGeom>
              <a:blipFill>
                <a:blip r:embed="rId4"/>
                <a:stretch>
                  <a:fillRect r="-2771" b="-1805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S.233_1#70bc1782d?vaa=1&amp;vcp=1&amp;vop=1&amp;pid=720f07931&amp;color=36,64,97&amp;vtp=1&amp;bbb=1&amp;hb=1"/>
              <p:cNvSpPr/>
              <p:nvPr/>
            </p:nvSpPr>
            <p:spPr>
              <a:xfrm>
                <a:off x="539496" y="3439750"/>
                <a:ext cx="11109960" cy="1192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首项为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，公比为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e>
                    </m: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∴0&lt;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.故首项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和公比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分别满足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d>
                      <m:d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0,1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即可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（答案不唯一）.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4" name="QB_6_AS.233_1#70bc1782d?vaa=1&amp;vcp=1&amp;vop=1&amp;pid=720f07931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439750"/>
                <a:ext cx="11109960" cy="1192340"/>
              </a:xfrm>
              <a:prstGeom prst="rect">
                <a:avLst/>
              </a:prstGeom>
              <a:blipFill>
                <a:blip r:embed="rId5"/>
                <a:stretch>
                  <a:fillRect l="-1317" b="-117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checked= 1 &amp; amp; version = 1.0.5checked=1&amp;version=1.0.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14_1#be427dc7b?vaa=1&amp;vcp=1&amp;vop=1&amp;pid=3679b1877&amp;color=36,64,97&amp;vtp=1&amp;bt=1&amp;bbb=1&amp;hb=1"/>
              <p:cNvSpPr/>
              <p:nvPr/>
            </p:nvSpPr>
            <p:spPr>
              <a:xfrm>
                <a:off x="539496" y="1748776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例3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已知一个等比数列的首项为1，项数为偶数，其奇数项之和为85，偶数项之和为170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，则这个数列的公比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B_6_BD.14_1#be427dc7b?vaa=1&amp;vcp=1&amp;vop=1&amp;pid=3679b1877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748776"/>
                <a:ext cx="11109960" cy="770255"/>
              </a:xfrm>
              <a:prstGeom prst="rect">
                <a:avLst/>
              </a:prstGeom>
              <a:blipFill>
                <a:blip r:embed="rId3"/>
                <a:stretch>
                  <a:fillRect l="-1317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6_AN.16_1#be427dc7b.blank?vaa=1&amp;vcp=1&amp;vop=1&amp;pid=3679b1877&amp;color=36,64,97&amp;vpa=3&amp;vtp=1"/>
          <p:cNvSpPr/>
          <p:nvPr/>
        </p:nvSpPr>
        <p:spPr>
          <a:xfrm>
            <a:off x="910749" y="2116442"/>
            <a:ext cx="280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S.15_1#be427dc7b?vaa=1&amp;vcp=1&amp;vop=1&amp;pid=3679b1877&amp;color=36,64,97&amp;vtp=1&amp;bbb=1"/>
              <p:cNvSpPr/>
              <p:nvPr/>
            </p:nvSpPr>
            <p:spPr>
              <a:xfrm>
                <a:off x="539496" y="2526905"/>
                <a:ext cx="11109960" cy="2781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方法一：设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偶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奇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分别是该等比数列偶数项的和与奇数项的和，公比为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aseline="-1000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</a:rPr>
                              <m:t>偶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aseline="-1000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</a:rPr>
                              <m:t>奇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170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法二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：设该等比数列的项数为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，易得该等比数列的奇数项和偶数项也分别成等比数列，且公比均为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10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[1−</m:t>
                                </m:r>
                                <m:sSup>
                                  <m:sSupPr>
                                    <m:ctrlPr>
                                      <a:rPr lang="en-US" altLang="zh-CN" sz="1800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altLang="zh-CN" sz="1800" b="0" i="1" dirty="0">
                                            <a:solidFill>
                                              <a:srgbClr val="003760"/>
                                            </a:solidFill>
                                            <a:latin typeface="Cambria Math" panose="02040503050406030204" pitchFamily="18" charset="0"/>
                                            <a:ea typeface="微软雅黑" pitchFamily="34" charset="-122"/>
                                            <a:cs typeface="Times New Roman" pitchFamily="34" charset="-120"/>
                                          </a:rPr>
                                        </m:ctrlPr>
                                      </m:dPr>
                                      <m:e>
                                        <m:sSup>
                                          <m:sSupPr>
                                            <m:ctrlPr>
                                              <a:rPr lang="en-US" altLang="zh-CN" sz="1800" b="0" i="1" dirty="0">
                                                <a:solidFill>
                                                  <a:srgbClr val="003760"/>
                                                </a:solidFill>
                                                <a:latin typeface="Cambria Math" panose="02040503050406030204" pitchFamily="18" charset="0"/>
                                                <a:ea typeface="微软雅黑" pitchFamily="34" charset="-122"/>
                                                <a:cs typeface="Times New Roman" pitchFamily="34" charset="-12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US" altLang="zh-CN" sz="1800" b="0" i="0">
                                                <a:solidFill>
                                                  <a:srgbClr val="003760"/>
                                                </a:solidFill>
                                                <a:latin typeface="Cambria Math" pitchFamily="34" charset="0"/>
                                                <a:ea typeface="Cambria Math" pitchFamily="34" charset="-122"/>
                                                <a:cs typeface="Cambria Math" pitchFamily="34" charset="-120"/>
                                              </a:rPr>
                                              <m:t>𝑞</m:t>
                                            </m:r>
                                          </m:e>
                                          <m:sup>
                                            <m:r>
                                              <a:rPr lang="en-US" altLang="zh-CN" sz="1800" b="0" i="0">
                                                <a:solidFill>
                                                  <a:srgbClr val="003760"/>
                                                </a:solidFill>
                                                <a:latin typeface="Cambria Math" pitchFamily="34" charset="0"/>
                                                <a:ea typeface="Cambria Math" pitchFamily="34" charset="-122"/>
                                                <a:cs typeface="Cambria Math" pitchFamily="34" charset="-120"/>
                                              </a:rPr>
                                              <m:t>2</m:t>
                                            </m:r>
                                          </m:sup>
                                        </m:sSup>
                                      </m:e>
                                    </m:d>
                                  </m:e>
                                  <m:sup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𝑛</m:t>
                                    </m:r>
                                  </m:sup>
                                </m:s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]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1−</m:t>
                                </m:r>
                                <m:sSup>
                                  <m:sSupPr>
                                    <m:ctrlPr>
                                      <a:rPr lang="en-US" altLang="zh-CN" sz="1800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𝑞</m:t>
                                    </m:r>
                                  </m:e>
                                  <m:sup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2</m:t>
                                    </m:r>
                                  </m:sup>
                                </m:sSup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=85,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⋅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𝑞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[1−</m:t>
                                </m:r>
                                <m:sSup>
                                  <m:sSupPr>
                                    <m:ctrlPr>
                                      <a:rPr lang="en-US" altLang="zh-CN" sz="1800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altLang="zh-CN" sz="1800" b="0" i="1" dirty="0">
                                            <a:solidFill>
                                              <a:srgbClr val="003760"/>
                                            </a:solidFill>
                                            <a:latin typeface="Cambria Math" panose="02040503050406030204" pitchFamily="18" charset="0"/>
                                            <a:ea typeface="微软雅黑" pitchFamily="34" charset="-122"/>
                                            <a:cs typeface="Times New Roman" pitchFamily="34" charset="-120"/>
                                          </a:rPr>
                                        </m:ctrlPr>
                                      </m:dPr>
                                      <m:e>
                                        <m:sSup>
                                          <m:sSupPr>
                                            <m:ctrlPr>
                                              <a:rPr lang="en-US" altLang="zh-CN" sz="1800" b="0" i="1" dirty="0">
                                                <a:solidFill>
                                                  <a:srgbClr val="003760"/>
                                                </a:solidFill>
                                                <a:latin typeface="Cambria Math" panose="02040503050406030204" pitchFamily="18" charset="0"/>
                                                <a:ea typeface="微软雅黑" pitchFamily="34" charset="-122"/>
                                                <a:cs typeface="Times New Roman" pitchFamily="34" charset="-12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US" altLang="zh-CN" sz="1800" b="0" i="0">
                                                <a:solidFill>
                                                  <a:srgbClr val="003760"/>
                                                </a:solidFill>
                                                <a:latin typeface="Cambria Math" pitchFamily="34" charset="0"/>
                                                <a:ea typeface="Cambria Math" pitchFamily="34" charset="-122"/>
                                                <a:cs typeface="Cambria Math" pitchFamily="34" charset="-120"/>
                                              </a:rPr>
                                              <m:t>𝑞</m:t>
                                            </m:r>
                                          </m:e>
                                          <m:sup>
                                            <m:r>
                                              <a:rPr lang="en-US" altLang="zh-CN" sz="1800" b="0" i="0">
                                                <a:solidFill>
                                                  <a:srgbClr val="003760"/>
                                                </a:solidFill>
                                                <a:latin typeface="Cambria Math" pitchFamily="34" charset="0"/>
                                                <a:ea typeface="Cambria Math" pitchFamily="34" charset="-122"/>
                                                <a:cs typeface="Cambria Math" pitchFamily="34" charset="-120"/>
                                              </a:rPr>
                                              <m:t>2</m:t>
                                            </m:r>
                                          </m:sup>
                                        </m:sSup>
                                      </m:e>
                                    </m:d>
                                  </m:e>
                                  <m:sup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𝑛</m:t>
                                    </m:r>
                                  </m:sup>
                                </m:s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]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1−</m:t>
                                </m:r>
                                <m:sSup>
                                  <m:sSupPr>
                                    <m:ctrlPr>
                                      <a:rPr lang="en-US" altLang="zh-CN" sz="1800" b="0" i="1" dirty="0">
                                        <a:solidFill>
                                          <a:srgbClr val="00376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𝑞</m:t>
                                    </m:r>
                                  </m:e>
                                  <m:sup>
                                    <m:r>
                                      <a:rPr lang="en-US" altLang="zh-CN" sz="1800" b="0" i="0">
                                        <a:solidFill>
                                          <a:srgbClr val="00376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2</m:t>
                                    </m:r>
                                  </m:sup>
                                </m:sSup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=170,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B_6_AS.15_1#be427dc7b?vaa=1&amp;vcp=1&amp;vop=1&amp;pid=3679b1877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26905"/>
                <a:ext cx="11109960" cy="2781300"/>
              </a:xfrm>
              <a:prstGeom prst="rect">
                <a:avLst/>
              </a:prstGeom>
              <a:blipFill>
                <a:blip r:embed="rId4"/>
                <a:stretch>
                  <a:fillRect l="-131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24051</Words>
  <Application>Microsoft Office PowerPoint</Application>
  <PresentationFormat>宽屏</PresentationFormat>
  <Paragraphs>765</Paragraphs>
  <Slides>87</Slides>
  <Notes>85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87</vt:i4>
      </vt:variant>
    </vt:vector>
  </HeadingPairs>
  <TitlesOfParts>
    <vt:vector size="98" baseType="lpstr">
      <vt:lpstr>Arial (正文)</vt:lpstr>
      <vt:lpstr>等线</vt:lpstr>
      <vt:lpstr>仿宋</vt:lpstr>
      <vt:lpstr>SimSun</vt:lpstr>
      <vt:lpstr>微软雅黑</vt:lpstr>
      <vt:lpstr>印品黑体</vt:lpstr>
      <vt:lpstr>Arial</vt:lpstr>
      <vt:lpstr>Calibri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MicroSoft</cp:lastModifiedBy>
  <cp:revision>4</cp:revision>
  <dcterms:created xsi:type="dcterms:W3CDTF">2025-10-21T08:33:42Z</dcterms:created>
  <dcterms:modified xsi:type="dcterms:W3CDTF">2025-10-21T12:53:38Z</dcterms:modified>
  <cp:category/>
  <cp:contentStatus/>
</cp:coreProperties>
</file>